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69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6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67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6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64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  <p:sldId id="324" r:id="rId74"/>
    <p:sldId id="325" r:id="rId75"/>
  </p:sldIdLst>
  <p:sldSz cy="6858000" cx="9144000"/>
  <p:notesSz cx="6858000" cy="9144000"/>
  <p:embeddedFontLst>
    <p:embeddedFont>
      <p:font typeface="Corsiva"/>
      <p:regular r:id="rId76"/>
      <p:bold r:id="rId77"/>
      <p:italic r:id="rId78"/>
      <p:boldItalic r:id="rId79"/>
    </p:embeddedFont>
    <p:embeddedFont>
      <p:font typeface="Overlock"/>
      <p:regular r:id="rId80"/>
      <p:bold r:id="rId81"/>
      <p:italic r:id="rId82"/>
      <p:boldItalic r:id="rId83"/>
    </p:embeddedFont>
    <p:embeddedFont>
      <p:font typeface="Arimo"/>
      <p:regular r:id="rId84"/>
      <p:bold r:id="rId85"/>
      <p:italic r:id="rId86"/>
      <p:boldItalic r:id="rId87"/>
    </p:embeddedFont>
    <p:embeddedFont>
      <p:font typeface="Libre Baskerville"/>
      <p:regular r:id="rId88"/>
      <p:bold r:id="rId89"/>
      <p:italic r:id="rId9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r:id="rId91" roundtripDataSignature="AMtx7miBQuU2eArizD7EgdjK1GAMFS8ip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84" Type="http://schemas.openxmlformats.org/officeDocument/2006/relationships/font" Target="fonts/Arimo-regular.fntdata"/><Relationship Id="rId83" Type="http://schemas.openxmlformats.org/officeDocument/2006/relationships/font" Target="fonts/Overlock-boldItalic.fntdata"/><Relationship Id="rId42" Type="http://schemas.openxmlformats.org/officeDocument/2006/relationships/slide" Target="slides/slide37.xml"/><Relationship Id="rId86" Type="http://schemas.openxmlformats.org/officeDocument/2006/relationships/font" Target="fonts/Arimo-italic.fntdata"/><Relationship Id="rId41" Type="http://schemas.openxmlformats.org/officeDocument/2006/relationships/slide" Target="slides/slide36.xml"/><Relationship Id="rId85" Type="http://schemas.openxmlformats.org/officeDocument/2006/relationships/font" Target="fonts/Arimo-bold.fntdata"/><Relationship Id="rId44" Type="http://schemas.openxmlformats.org/officeDocument/2006/relationships/slide" Target="slides/slide39.xml"/><Relationship Id="rId88" Type="http://schemas.openxmlformats.org/officeDocument/2006/relationships/font" Target="fonts/LibreBaskerville-regular.fntdata"/><Relationship Id="rId43" Type="http://schemas.openxmlformats.org/officeDocument/2006/relationships/slide" Target="slides/slide38.xml"/><Relationship Id="rId87" Type="http://schemas.openxmlformats.org/officeDocument/2006/relationships/font" Target="fonts/Arimo-boldItalic.fntdata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89" Type="http://schemas.openxmlformats.org/officeDocument/2006/relationships/font" Target="fonts/LibreBaskerville-bold.fntdata"/><Relationship Id="rId80" Type="http://schemas.openxmlformats.org/officeDocument/2006/relationships/font" Target="fonts/Overlock-regular.fntdata"/><Relationship Id="rId82" Type="http://schemas.openxmlformats.org/officeDocument/2006/relationships/font" Target="fonts/Overlock-italic.fntdata"/><Relationship Id="rId81" Type="http://schemas.openxmlformats.org/officeDocument/2006/relationships/font" Target="fonts/Overlock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73" Type="http://schemas.openxmlformats.org/officeDocument/2006/relationships/slide" Target="slides/slide68.xml"/><Relationship Id="rId72" Type="http://schemas.openxmlformats.org/officeDocument/2006/relationships/slide" Target="slides/slide67.xml"/><Relationship Id="rId31" Type="http://schemas.openxmlformats.org/officeDocument/2006/relationships/slide" Target="slides/slide26.xml"/><Relationship Id="rId75" Type="http://schemas.openxmlformats.org/officeDocument/2006/relationships/slide" Target="slides/slide70.xml"/><Relationship Id="rId30" Type="http://schemas.openxmlformats.org/officeDocument/2006/relationships/slide" Target="slides/slide25.xml"/><Relationship Id="rId74" Type="http://schemas.openxmlformats.org/officeDocument/2006/relationships/slide" Target="slides/slide69.xml"/><Relationship Id="rId33" Type="http://schemas.openxmlformats.org/officeDocument/2006/relationships/slide" Target="slides/slide28.xml"/><Relationship Id="rId77" Type="http://schemas.openxmlformats.org/officeDocument/2006/relationships/font" Target="fonts/Corsiva-bold.fntdata"/><Relationship Id="rId32" Type="http://schemas.openxmlformats.org/officeDocument/2006/relationships/slide" Target="slides/slide27.xml"/><Relationship Id="rId76" Type="http://schemas.openxmlformats.org/officeDocument/2006/relationships/font" Target="fonts/Corsiva-regular.fntdata"/><Relationship Id="rId35" Type="http://schemas.openxmlformats.org/officeDocument/2006/relationships/slide" Target="slides/slide30.xml"/><Relationship Id="rId79" Type="http://schemas.openxmlformats.org/officeDocument/2006/relationships/font" Target="fonts/Corsiva-boldItalic.fntdata"/><Relationship Id="rId34" Type="http://schemas.openxmlformats.org/officeDocument/2006/relationships/slide" Target="slides/slide29.xml"/><Relationship Id="rId78" Type="http://schemas.openxmlformats.org/officeDocument/2006/relationships/font" Target="fonts/Corsiva-italic.fntdata"/><Relationship Id="rId71" Type="http://schemas.openxmlformats.org/officeDocument/2006/relationships/slide" Target="slides/slide66.xml"/><Relationship Id="rId70" Type="http://schemas.openxmlformats.org/officeDocument/2006/relationships/slide" Target="slides/slide65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62" Type="http://schemas.openxmlformats.org/officeDocument/2006/relationships/slide" Target="slides/slide57.xml"/><Relationship Id="rId61" Type="http://schemas.openxmlformats.org/officeDocument/2006/relationships/slide" Target="slides/slide56.xml"/><Relationship Id="rId20" Type="http://schemas.openxmlformats.org/officeDocument/2006/relationships/slide" Target="slides/slide15.xml"/><Relationship Id="rId64" Type="http://schemas.openxmlformats.org/officeDocument/2006/relationships/slide" Target="slides/slide59.xml"/><Relationship Id="rId63" Type="http://schemas.openxmlformats.org/officeDocument/2006/relationships/slide" Target="slides/slide58.xml"/><Relationship Id="rId22" Type="http://schemas.openxmlformats.org/officeDocument/2006/relationships/slide" Target="slides/slide17.xml"/><Relationship Id="rId66" Type="http://schemas.openxmlformats.org/officeDocument/2006/relationships/slide" Target="slides/slide61.xml"/><Relationship Id="rId21" Type="http://schemas.openxmlformats.org/officeDocument/2006/relationships/slide" Target="slides/slide16.xml"/><Relationship Id="rId65" Type="http://schemas.openxmlformats.org/officeDocument/2006/relationships/slide" Target="slides/slide60.xml"/><Relationship Id="rId24" Type="http://schemas.openxmlformats.org/officeDocument/2006/relationships/slide" Target="slides/slide19.xml"/><Relationship Id="rId68" Type="http://schemas.openxmlformats.org/officeDocument/2006/relationships/slide" Target="slides/slide63.xml"/><Relationship Id="rId23" Type="http://schemas.openxmlformats.org/officeDocument/2006/relationships/slide" Target="slides/slide18.xml"/><Relationship Id="rId67" Type="http://schemas.openxmlformats.org/officeDocument/2006/relationships/slide" Target="slides/slide62.xml"/><Relationship Id="rId60" Type="http://schemas.openxmlformats.org/officeDocument/2006/relationships/slide" Target="slides/slide55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69" Type="http://schemas.openxmlformats.org/officeDocument/2006/relationships/slide" Target="slides/slide64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slide" Target="slides/slide50.xml"/><Relationship Id="rId10" Type="http://schemas.openxmlformats.org/officeDocument/2006/relationships/slide" Target="slides/slide5.xml"/><Relationship Id="rId54" Type="http://schemas.openxmlformats.org/officeDocument/2006/relationships/slide" Target="slides/slide49.xml"/><Relationship Id="rId13" Type="http://schemas.openxmlformats.org/officeDocument/2006/relationships/slide" Target="slides/slide8.xml"/><Relationship Id="rId57" Type="http://schemas.openxmlformats.org/officeDocument/2006/relationships/slide" Target="slides/slide52.xml"/><Relationship Id="rId12" Type="http://schemas.openxmlformats.org/officeDocument/2006/relationships/slide" Target="slides/slide7.xml"/><Relationship Id="rId56" Type="http://schemas.openxmlformats.org/officeDocument/2006/relationships/slide" Target="slides/slide51.xml"/><Relationship Id="rId91" Type="http://customschemas.google.com/relationships/presentationmetadata" Target="metadata"/><Relationship Id="rId90" Type="http://schemas.openxmlformats.org/officeDocument/2006/relationships/font" Target="fonts/LibreBaskerville-italic.fntdata"/><Relationship Id="rId15" Type="http://schemas.openxmlformats.org/officeDocument/2006/relationships/slide" Target="slides/slide10.xml"/><Relationship Id="rId59" Type="http://schemas.openxmlformats.org/officeDocument/2006/relationships/slide" Target="slides/slide54.xml"/><Relationship Id="rId14" Type="http://schemas.openxmlformats.org/officeDocument/2006/relationships/slide" Target="slides/slide9.xml"/><Relationship Id="rId58" Type="http://schemas.openxmlformats.org/officeDocument/2006/relationships/slide" Target="slides/slide5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2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2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p2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p2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p2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Google Shape;343;p3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9" name="Google Shape;349;p3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2d18dea5eb7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" name="Google Shape;355;g2d18dea5eb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6" name="Google Shape;356;g2d18dea5eb7_0_0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" name="Google Shape;362;p3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8" name="Google Shape;368;p3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4" name="Google Shape;374;p3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0" name="Google Shape;380;p3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6" name="Google Shape;386;p3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2" name="Google Shape;392;p3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8" name="Google Shape;398;p3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4" name="Google Shape;404;p3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0" name="Google Shape;410;p4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6" name="Google Shape;416;p4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2" name="Google Shape;422;p4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4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429" name="Google Shape;429;p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Energy is stored in the Covalent Bonds.When we eat ,we get ENERGY to lives because chemical reactions within our bodies break these bonds.</a:t>
            </a:r>
            <a:endParaRPr/>
          </a:p>
        </p:txBody>
      </p:sp>
      <p:sp>
        <p:nvSpPr>
          <p:cNvPr id="430" name="Google Shape;430;p44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8" name="Google Shape;448;p4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6" name="Google Shape;456;p4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9" name="Google Shape;469;p4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6" name="Google Shape;476;p4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5" name="Google Shape;485;p4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4" name="Google Shape;494;p5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4" name="Google Shape;504;p5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0" name="Google Shape;510;p5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2" name="Google Shape;522;p5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0" name="Google Shape;530;p5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0" name="Google Shape;540;p5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7" name="Google Shape;547;p5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9" name="Google Shape;559;p5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5" name="Google Shape;565;p5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9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1" name="Google Shape;571;p5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3" name="Google Shape;583;p6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1" name="Google Shape;591;p6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7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9" name="Google Shape;599;p6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5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7" name="Google Shape;607;p6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2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4" name="Google Shape;614;p6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8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p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0" name="Google Shape;620;p6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6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8" name="Google Shape;628;p6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7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p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9" name="Google Shape;639;p6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4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6" name="Google Shape;646;p6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0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2" name="Google Shape;652;p6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6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p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8" name="Google Shape;658;p7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7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7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/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9pPr>
          </a:lstStyle>
          <a:p/>
        </p:txBody>
      </p:sp>
      <p:sp>
        <p:nvSpPr>
          <p:cNvPr id="18" name="Google Shape;18;p72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72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72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8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81"/>
          <p:cNvSpPr txBox="1"/>
          <p:nvPr>
            <p:ph idx="1" type="body"/>
          </p:nvPr>
        </p:nvSpPr>
        <p:spPr>
          <a:xfrm rot="5400000">
            <a:off x="2309019" y="-251619"/>
            <a:ext cx="4525962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79" name="Google Shape;79;p81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81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81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82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82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85" name="Google Shape;85;p82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86" name="Google Shape;86;p82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82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82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83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83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/>
        </p:txBody>
      </p:sp>
      <p:sp>
        <p:nvSpPr>
          <p:cNvPr id="92" name="Google Shape;92;p83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93" name="Google Shape;93;p83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83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83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84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84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84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8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85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103" name="Google Shape;103;p85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104" name="Google Shape;104;p85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105" name="Google Shape;105;p85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106" name="Google Shape;106;p85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85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85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8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8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112" name="Google Shape;112;p8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113" name="Google Shape;113;p86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86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86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87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87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/>
        </p:txBody>
      </p:sp>
      <p:sp>
        <p:nvSpPr>
          <p:cNvPr id="119" name="Google Shape;119;p87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87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87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7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73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24" name="Google Shape;24;p73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73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73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4 Content" type="fourObj">
  <p:cSld name="FOUR_OBJECTS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74"/>
          <p:cNvSpPr txBox="1"/>
          <p:nvPr>
            <p:ph idx="1" type="body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30" name="Google Shape;30;p74"/>
          <p:cNvSpPr txBox="1"/>
          <p:nvPr>
            <p:ph idx="2" type="body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31" name="Google Shape;31;p74"/>
          <p:cNvSpPr txBox="1"/>
          <p:nvPr>
            <p:ph idx="3" type="body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32" name="Google Shape;32;p74"/>
          <p:cNvSpPr txBox="1"/>
          <p:nvPr>
            <p:ph idx="4" type="body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33" name="Google Shape;33;p74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74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74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and Text" type="objAndTx">
  <p:cSld name="OBJECT_AND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5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39" name="Google Shape;39;p75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40" name="Google Shape;40;p75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75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5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lip Art and Text" type="clipArtAndTx">
  <p:cSld name="CLIPART_AND_TEX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76"/>
          <p:cNvSpPr/>
          <p:nvPr>
            <p:ph idx="2" type="clipArt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</p:sp>
      <p:sp>
        <p:nvSpPr>
          <p:cNvPr id="46" name="Google Shape;46;p76"/>
          <p:cNvSpPr txBox="1"/>
          <p:nvPr>
            <p:ph idx="1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47" name="Google Shape;47;p76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6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6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Text, and Content" type="txAndObj">
  <p:cSld name="TEXT_AND_OBJEC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7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7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53" name="Google Shape;53;p77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54" name="Google Shape;54;p77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77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77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Text, and 2 Content" type="txAndTwoObj">
  <p:cSld name="TEXT_AND_TWO_OBJECTS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7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78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60" name="Google Shape;60;p78"/>
          <p:cNvSpPr txBox="1"/>
          <p:nvPr>
            <p:ph idx="2" type="body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61" name="Google Shape;61;p78"/>
          <p:cNvSpPr txBox="1"/>
          <p:nvPr>
            <p:ph idx="3" type="body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62" name="Google Shape;62;p78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78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78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79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79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79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80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80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73" name="Google Shape;73;p80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80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80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2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lt1"/>
            </a:gs>
            <a:gs pos="100000">
              <a:srgbClr val="339966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71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71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71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71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3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2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9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4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5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7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8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4.png"/><Relationship Id="rId4" Type="http://schemas.openxmlformats.org/officeDocument/2006/relationships/image" Target="../media/image21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0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2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5" Type="http://schemas.openxmlformats.org/officeDocument/2006/relationships/image" Target="../media/image2.png"/><Relationship Id="rId6" Type="http://schemas.openxmlformats.org/officeDocument/2006/relationships/image" Target="../media/image3.jpg"/><Relationship Id="rId7" Type="http://schemas.openxmlformats.org/officeDocument/2006/relationships/image" Target="../media/image4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28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image" Target="../media/image29.png"/><Relationship Id="rId7" Type="http://schemas.openxmlformats.org/officeDocument/2006/relationships/image" Target="../media/image25.png"/><Relationship Id="rId8" Type="http://schemas.openxmlformats.org/officeDocument/2006/relationships/image" Target="../media/image23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30.jpg"/><Relationship Id="rId4" Type="http://schemas.openxmlformats.org/officeDocument/2006/relationships/image" Target="../media/image32.jp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47.jpg"/><Relationship Id="rId4" Type="http://schemas.openxmlformats.org/officeDocument/2006/relationships/image" Target="../media/image3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45.jpg"/><Relationship Id="rId4" Type="http://schemas.openxmlformats.org/officeDocument/2006/relationships/image" Target="../media/image37.jpg"/><Relationship Id="rId5" Type="http://schemas.openxmlformats.org/officeDocument/2006/relationships/image" Target="../media/image36.jp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41.jp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51.png"/><Relationship Id="rId4" Type="http://schemas.openxmlformats.org/officeDocument/2006/relationships/image" Target="../media/image38.png"/><Relationship Id="rId5" Type="http://schemas.openxmlformats.org/officeDocument/2006/relationships/image" Target="../media/image35.png"/><Relationship Id="rId6" Type="http://schemas.openxmlformats.org/officeDocument/2006/relationships/image" Target="../media/image33.png"/><Relationship Id="rId7" Type="http://schemas.openxmlformats.org/officeDocument/2006/relationships/image" Target="../media/image23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42.jpg"/><Relationship Id="rId4" Type="http://schemas.openxmlformats.org/officeDocument/2006/relationships/image" Target="../media/image39.jp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40.jpg"/><Relationship Id="rId4" Type="http://schemas.openxmlformats.org/officeDocument/2006/relationships/image" Target="../media/image56.jp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48.jp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52.jp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44.jp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23.png"/><Relationship Id="rId4" Type="http://schemas.openxmlformats.org/officeDocument/2006/relationships/image" Target="../media/image43.png"/><Relationship Id="rId5" Type="http://schemas.openxmlformats.org/officeDocument/2006/relationships/image" Target="../media/image46.png"/><Relationship Id="rId6" Type="http://schemas.openxmlformats.org/officeDocument/2006/relationships/image" Target="../media/image58.png"/><Relationship Id="rId7" Type="http://schemas.openxmlformats.org/officeDocument/2006/relationships/image" Target="../media/image4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0.xml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50.jpg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53.png"/><Relationship Id="rId4" Type="http://schemas.openxmlformats.org/officeDocument/2006/relationships/image" Target="../media/image55.png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54.png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64.jpg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5.xml"/><Relationship Id="rId3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6.xml"/><Relationship Id="rId3" Type="http://schemas.openxmlformats.org/officeDocument/2006/relationships/image" Target="../media/image59.jpg"/><Relationship Id="rId4" Type="http://schemas.openxmlformats.org/officeDocument/2006/relationships/image" Target="../media/image57.png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7.xml"/><Relationship Id="rId3" Type="http://schemas.openxmlformats.org/officeDocument/2006/relationships/image" Target="../media/image57.png"/><Relationship Id="rId4" Type="http://schemas.openxmlformats.org/officeDocument/2006/relationships/image" Target="../media/image61.png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8.xml"/><Relationship Id="rId3" Type="http://schemas.openxmlformats.org/officeDocument/2006/relationships/image" Target="../media/image65.jpg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9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0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l1" id="126" name="Google Shape;126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84137"/>
            <a:ext cx="8610600" cy="6599237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"/>
          <p:cNvSpPr txBox="1"/>
          <p:nvPr>
            <p:ph type="ctrTitle"/>
          </p:nvPr>
        </p:nvSpPr>
        <p:spPr>
          <a:xfrm>
            <a:off x="914400" y="1371600"/>
            <a:ext cx="7696200" cy="25336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Arial"/>
              <a:buNone/>
            </a:pPr>
            <a:r>
              <a:rPr b="1" i="0" lang="en-US" sz="5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Cell Structure </a:t>
            </a:r>
            <a:br>
              <a:rPr b="1" i="0" lang="en-US" sz="5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5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&amp; Function</a:t>
            </a:r>
            <a:endParaRPr/>
          </a:p>
        </p:txBody>
      </p:sp>
      <p:sp>
        <p:nvSpPr>
          <p:cNvPr id="128" name="Google Shape;128;p1"/>
          <p:cNvSpPr txBox="1"/>
          <p:nvPr/>
        </p:nvSpPr>
        <p:spPr>
          <a:xfrm>
            <a:off x="0" y="6308725"/>
            <a:ext cx="4876800" cy="549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1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http://koning.ecsu.ctstateu.edu/cell/cell.html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1" sz="12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b="1" i="0" lang="en-US" sz="4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Cell Wall</a:t>
            </a:r>
            <a:endParaRPr/>
          </a:p>
        </p:txBody>
      </p:sp>
      <p:sp>
        <p:nvSpPr>
          <p:cNvPr id="192" name="Google Shape;192;p10"/>
          <p:cNvSpPr txBox="1"/>
          <p:nvPr>
            <p:ph idx="1" type="body"/>
          </p:nvPr>
        </p:nvSpPr>
        <p:spPr>
          <a:xfrm>
            <a:off x="4648200" y="1600200"/>
            <a:ext cx="4038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Most commonly found in plant cells &amp; bacteria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Supports &amp; protects cells</a:t>
            </a:r>
            <a:endParaRPr/>
          </a:p>
          <a:p>
            <a:pPr indent="-1651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ellwall" id="193" name="Google Shape;193;p1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1844675"/>
            <a:ext cx="3733800" cy="3733800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10"/>
          <p:cNvSpPr txBox="1"/>
          <p:nvPr/>
        </p:nvSpPr>
        <p:spPr>
          <a:xfrm>
            <a:off x="533400" y="6172200"/>
            <a:ext cx="6248400" cy="549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1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http://library.thinkquest.org/12413/structures.html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1" sz="12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1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b="1" i="0" lang="en-US" sz="4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Inside the Cell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b="1" i="0" lang="en-US" sz="4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Nucleus</a:t>
            </a:r>
            <a:r>
              <a:rPr b="0" i="0" lang="en-US" sz="4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205" name="Google Shape;205;p12"/>
          <p:cNvSpPr txBox="1"/>
          <p:nvPr>
            <p:ph idx="1" type="body"/>
          </p:nvPr>
        </p:nvSpPr>
        <p:spPr>
          <a:xfrm>
            <a:off x="533400" y="1981200"/>
            <a:ext cx="8229600" cy="28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Directs cell activities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Separated from cytoplasm by nuclear membrane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Contains genetic material - DNA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b="1" i="0" lang="en-US" sz="4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Nuclear Membrane</a:t>
            </a:r>
            <a:endParaRPr/>
          </a:p>
        </p:txBody>
      </p:sp>
      <p:sp>
        <p:nvSpPr>
          <p:cNvPr id="211" name="Google Shape;211;p13"/>
          <p:cNvSpPr txBox="1"/>
          <p:nvPr>
            <p:ph idx="1" type="body"/>
          </p:nvPr>
        </p:nvSpPr>
        <p:spPr>
          <a:xfrm>
            <a:off x="457200" y="1600200"/>
            <a:ext cx="4038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Surrounds nucleus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Made of two layers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Openings allow material to enter and leave nucleus </a:t>
            </a:r>
            <a:endParaRPr/>
          </a:p>
        </p:txBody>
      </p:sp>
      <p:pic>
        <p:nvPicPr>
          <p:cNvPr descr="nmemb" id="212" name="Google Shape;212;p1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05400" y="1447800"/>
            <a:ext cx="3581400" cy="3581400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13"/>
          <p:cNvSpPr txBox="1"/>
          <p:nvPr/>
        </p:nvSpPr>
        <p:spPr>
          <a:xfrm>
            <a:off x="0" y="6078537"/>
            <a:ext cx="5943600" cy="549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1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http://library.thinkquest.org/12413/structures.html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1" sz="12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b="1" i="0" lang="en-US" sz="4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Chromosomes</a:t>
            </a:r>
            <a:endParaRPr/>
          </a:p>
        </p:txBody>
      </p:sp>
      <p:sp>
        <p:nvSpPr>
          <p:cNvPr id="219" name="Google Shape;219;p14"/>
          <p:cNvSpPr txBox="1"/>
          <p:nvPr>
            <p:ph idx="1" type="body"/>
          </p:nvPr>
        </p:nvSpPr>
        <p:spPr>
          <a:xfrm>
            <a:off x="4648200" y="1600200"/>
            <a:ext cx="4038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nucleus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Made of DNA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Contain instructions for traits &amp; characteristics </a:t>
            </a:r>
            <a:endParaRPr/>
          </a:p>
          <a:p>
            <a:pPr indent="-1651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hromosomes" id="220" name="Google Shape;220;p1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" y="1995487"/>
            <a:ext cx="3733800" cy="3733800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14"/>
          <p:cNvSpPr txBox="1"/>
          <p:nvPr/>
        </p:nvSpPr>
        <p:spPr>
          <a:xfrm>
            <a:off x="381000" y="6248400"/>
            <a:ext cx="7086600" cy="549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1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http://library.thinkquest.org/12413/structures.html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1" sz="12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b="1" i="0" lang="en-US" sz="4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Nucleolus</a:t>
            </a:r>
            <a:endParaRPr/>
          </a:p>
        </p:txBody>
      </p:sp>
      <p:sp>
        <p:nvSpPr>
          <p:cNvPr id="227" name="Google Shape;227;p15"/>
          <p:cNvSpPr txBox="1"/>
          <p:nvPr>
            <p:ph idx="1" type="body"/>
          </p:nvPr>
        </p:nvSpPr>
        <p:spPr>
          <a:xfrm>
            <a:off x="457200" y="1600200"/>
            <a:ext cx="4038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Inside nucleus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Contains RNA to build proteins </a:t>
            </a:r>
            <a:endParaRPr/>
          </a:p>
        </p:txBody>
      </p:sp>
      <p:pic>
        <p:nvPicPr>
          <p:cNvPr descr="nucleolus" id="228" name="Google Shape;228;p1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95800" y="1690687"/>
            <a:ext cx="4114800" cy="4114800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15"/>
          <p:cNvSpPr txBox="1"/>
          <p:nvPr/>
        </p:nvSpPr>
        <p:spPr>
          <a:xfrm>
            <a:off x="0" y="6096000"/>
            <a:ext cx="76200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15"/>
          <p:cNvSpPr txBox="1"/>
          <p:nvPr/>
        </p:nvSpPr>
        <p:spPr>
          <a:xfrm>
            <a:off x="381000" y="6248400"/>
            <a:ext cx="6400800" cy="549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1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http://library.thinkquest.org/12413/structures.html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1" sz="12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b="1" i="0" lang="en-US" sz="4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Cytoplasm</a:t>
            </a:r>
            <a:endParaRPr/>
          </a:p>
        </p:txBody>
      </p:sp>
      <p:sp>
        <p:nvSpPr>
          <p:cNvPr id="236" name="Google Shape;236;p16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Gel-like mixture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Surrounded by cell membrane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Contains hereditary material 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b="1" i="0" lang="en-US" sz="4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Endoplasmic Reticulum</a:t>
            </a:r>
            <a:endParaRPr/>
          </a:p>
        </p:txBody>
      </p:sp>
      <p:pic>
        <p:nvPicPr>
          <p:cNvPr descr="er" id="242" name="Google Shape;242;p1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3400" y="1920875"/>
            <a:ext cx="3581400" cy="3581400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17"/>
          <p:cNvSpPr txBox="1"/>
          <p:nvPr>
            <p:ph idx="1" type="body"/>
          </p:nvPr>
        </p:nvSpPr>
        <p:spPr>
          <a:xfrm>
            <a:off x="4191000" y="1219200"/>
            <a:ext cx="4648200" cy="518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Moves materials around in cell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Smooth type: lacks ribosomes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Rough type (pictured): ribosomes embedded in surface </a:t>
            </a:r>
            <a:endParaRPr/>
          </a:p>
        </p:txBody>
      </p:sp>
      <p:sp>
        <p:nvSpPr>
          <p:cNvPr descr="Cell wall" id="244" name="Google Shape;244;p17"/>
          <p:cNvSpPr txBox="1"/>
          <p:nvPr/>
        </p:nvSpPr>
        <p:spPr>
          <a:xfrm>
            <a:off x="155575" y="46037"/>
            <a:ext cx="1276350" cy="1276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Cell wall" id="245" name="Google Shape;245;p17"/>
          <p:cNvSpPr txBox="1"/>
          <p:nvPr/>
        </p:nvSpPr>
        <p:spPr>
          <a:xfrm>
            <a:off x="155575" y="46037"/>
            <a:ext cx="1276350" cy="1276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17"/>
          <p:cNvSpPr txBox="1"/>
          <p:nvPr/>
        </p:nvSpPr>
        <p:spPr>
          <a:xfrm>
            <a:off x="685800" y="6096000"/>
            <a:ext cx="7010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1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http://library.thinkquest.org/12413/structures.html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b="1" i="0" lang="en-US" sz="4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Ribosomes</a:t>
            </a:r>
            <a:endParaRPr/>
          </a:p>
        </p:txBody>
      </p:sp>
      <p:sp>
        <p:nvSpPr>
          <p:cNvPr id="252" name="Google Shape;252;p18"/>
          <p:cNvSpPr txBox="1"/>
          <p:nvPr>
            <p:ph idx="1" type="body"/>
          </p:nvPr>
        </p:nvSpPr>
        <p:spPr>
          <a:xfrm>
            <a:off x="457200" y="1600200"/>
            <a:ext cx="4038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Each cell contains thousands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Make proteins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Found on ribosomes &amp; floating throughout the cell</a:t>
            </a:r>
            <a:endParaRPr/>
          </a:p>
        </p:txBody>
      </p:sp>
      <p:pic>
        <p:nvPicPr>
          <p:cNvPr descr="ribosomes" id="253" name="Google Shape;253;p1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48200" y="1844675"/>
            <a:ext cx="4191000" cy="4191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18"/>
          <p:cNvSpPr txBox="1"/>
          <p:nvPr/>
        </p:nvSpPr>
        <p:spPr>
          <a:xfrm>
            <a:off x="381000" y="6172200"/>
            <a:ext cx="5791200" cy="549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1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http://library.thinkquest.org/12413/structures.html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1" sz="12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b="1" i="0" lang="en-US" sz="4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Mitochondria</a:t>
            </a:r>
            <a:endParaRPr/>
          </a:p>
        </p:txBody>
      </p:sp>
      <p:sp>
        <p:nvSpPr>
          <p:cNvPr id="260" name="Google Shape;260;p19"/>
          <p:cNvSpPr txBox="1"/>
          <p:nvPr>
            <p:ph idx="1" type="body"/>
          </p:nvPr>
        </p:nvSpPr>
        <p:spPr>
          <a:xfrm>
            <a:off x="228600" y="1524000"/>
            <a:ext cx="48768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Produces energy through chemical reactions – breaking down fats &amp; carbohydrates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Controls level of water and other materials in cell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Recycles and decomposes proteins, fats, and carbohydrates</a:t>
            </a:r>
            <a:endParaRPr/>
          </a:p>
        </p:txBody>
      </p:sp>
      <p:pic>
        <p:nvPicPr>
          <p:cNvPr descr="mitochondria" id="261" name="Google Shape;261;p1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86400" y="1676400"/>
            <a:ext cx="3352800" cy="3352800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19"/>
          <p:cNvSpPr txBox="1"/>
          <p:nvPr/>
        </p:nvSpPr>
        <p:spPr>
          <a:xfrm>
            <a:off x="228600" y="6172200"/>
            <a:ext cx="6400800" cy="549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1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http://library.thinkquest.org/12413/structures.html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1" sz="12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b="1" i="0" lang="en-US" sz="4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Cell Theory</a:t>
            </a:r>
            <a:endParaRPr/>
          </a:p>
        </p:txBody>
      </p:sp>
      <p:sp>
        <p:nvSpPr>
          <p:cNvPr id="134" name="Google Shape;134;p2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 living things are made up of cells. 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Cells are the smallest working units of all living things. 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 cells come from preexisting cells through cell division. </a:t>
            </a:r>
            <a:endParaRPr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b="1" i="0" lang="en-US" sz="4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Golgi Bodies</a:t>
            </a:r>
            <a:endParaRPr/>
          </a:p>
        </p:txBody>
      </p:sp>
      <p:sp>
        <p:nvSpPr>
          <p:cNvPr id="268" name="Google Shape;268;p20"/>
          <p:cNvSpPr txBox="1"/>
          <p:nvPr>
            <p:ph idx="1" type="body"/>
          </p:nvPr>
        </p:nvSpPr>
        <p:spPr>
          <a:xfrm>
            <a:off x="457200" y="1600200"/>
            <a:ext cx="3962400" cy="49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Protein 'packaging plant'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Move materials within the cell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Move materials out of the cell</a:t>
            </a:r>
            <a:endParaRPr/>
          </a:p>
        </p:txBody>
      </p:sp>
      <p:pic>
        <p:nvPicPr>
          <p:cNvPr descr="golgi" id="269" name="Google Shape;269;p2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19600" y="1387475"/>
            <a:ext cx="4191000" cy="4191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20"/>
          <p:cNvSpPr txBox="1"/>
          <p:nvPr/>
        </p:nvSpPr>
        <p:spPr>
          <a:xfrm>
            <a:off x="381000" y="6078537"/>
            <a:ext cx="7315200" cy="549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1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http://library.thinkquest.org/12413/structures.html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1" sz="12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b="1" i="0" lang="en-US" sz="4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Lysosome</a:t>
            </a:r>
            <a:endParaRPr/>
          </a:p>
        </p:txBody>
      </p:sp>
      <p:sp>
        <p:nvSpPr>
          <p:cNvPr id="276" name="Google Shape;276;p21"/>
          <p:cNvSpPr txBox="1"/>
          <p:nvPr>
            <p:ph idx="1" type="body"/>
          </p:nvPr>
        </p:nvSpPr>
        <p:spPr>
          <a:xfrm>
            <a:off x="457200" y="1295400"/>
            <a:ext cx="441960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Digestive 'plant' for proteins, fats, and carbohydrates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Transports undigested material to cell membrane for removal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Cell breaks down if lysosome explodes </a:t>
            </a:r>
            <a:endParaRPr/>
          </a:p>
        </p:txBody>
      </p:sp>
      <p:pic>
        <p:nvPicPr>
          <p:cNvPr descr="lysosome" id="277" name="Google Shape;277;p2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29200" y="1905000"/>
            <a:ext cx="3733800" cy="3733800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21"/>
          <p:cNvSpPr txBox="1"/>
          <p:nvPr/>
        </p:nvSpPr>
        <p:spPr>
          <a:xfrm>
            <a:off x="304800" y="6467475"/>
            <a:ext cx="7391400" cy="549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1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http://library.thinkquest.org/12413/structures.html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1" sz="12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b="1" i="0" lang="en-US" sz="4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Vacuoles</a:t>
            </a:r>
            <a:endParaRPr/>
          </a:p>
        </p:txBody>
      </p:sp>
      <p:sp>
        <p:nvSpPr>
          <p:cNvPr id="284" name="Google Shape;284;p22"/>
          <p:cNvSpPr txBox="1"/>
          <p:nvPr>
            <p:ph idx="1" type="body"/>
          </p:nvPr>
        </p:nvSpPr>
        <p:spPr>
          <a:xfrm>
            <a:off x="457200" y="1600200"/>
            <a:ext cx="4038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Membrane-bound sacs for storage, digestion, and waste removal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Contains water solution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Help plants maintain shape</a:t>
            </a:r>
            <a:endParaRPr/>
          </a:p>
          <a:p>
            <a:pPr indent="-1651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vacuoles" id="285" name="Google Shape;285;p2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48200" y="1600200"/>
            <a:ext cx="4114800" cy="4114800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22"/>
          <p:cNvSpPr txBox="1"/>
          <p:nvPr/>
        </p:nvSpPr>
        <p:spPr>
          <a:xfrm>
            <a:off x="457200" y="6248400"/>
            <a:ext cx="6172200" cy="549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1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http://library.thinkquest.org/12413/structures.html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1" sz="12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b="1" i="0" lang="en-US" sz="4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Chloroplast</a:t>
            </a:r>
            <a:endParaRPr/>
          </a:p>
        </p:txBody>
      </p:sp>
      <p:sp>
        <p:nvSpPr>
          <p:cNvPr id="292" name="Google Shape;292;p23"/>
          <p:cNvSpPr txBox="1"/>
          <p:nvPr>
            <p:ph idx="1" type="body"/>
          </p:nvPr>
        </p:nvSpPr>
        <p:spPr>
          <a:xfrm>
            <a:off x="457200" y="1600200"/>
            <a:ext cx="4038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Usually found in plant cells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Contains green chlorophyll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Where photosynthesis takes place</a:t>
            </a:r>
            <a:endParaRPr/>
          </a:p>
        </p:txBody>
      </p:sp>
      <p:pic>
        <p:nvPicPr>
          <p:cNvPr descr="chloroplast" id="293" name="Google Shape;293;p2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0" y="1768475"/>
            <a:ext cx="4038600" cy="4038600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23"/>
          <p:cNvSpPr txBox="1"/>
          <p:nvPr/>
        </p:nvSpPr>
        <p:spPr>
          <a:xfrm>
            <a:off x="457200" y="6172200"/>
            <a:ext cx="5943600" cy="549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1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http://library.thinkquest.org/12413/structures.html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1" sz="12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4"/>
          <p:cNvSpPr txBox="1"/>
          <p:nvPr>
            <p:ph type="ctrTitle"/>
          </p:nvPr>
        </p:nvSpPr>
        <p:spPr>
          <a:xfrm>
            <a:off x="762000" y="533400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b="1" i="0" lang="en-US" sz="4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Two Types of Cells</a:t>
            </a:r>
            <a:endParaRPr/>
          </a:p>
        </p:txBody>
      </p:sp>
      <p:sp>
        <p:nvSpPr>
          <p:cNvPr id="300" name="Google Shape;300;p24"/>
          <p:cNvSpPr txBox="1"/>
          <p:nvPr>
            <p:ph idx="1" type="subTitle"/>
          </p:nvPr>
        </p:nvSpPr>
        <p:spPr>
          <a:xfrm>
            <a:off x="1447800" y="2362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032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Prokaryotic</a:t>
            </a:r>
            <a:endParaRPr/>
          </a:p>
          <a:p>
            <a:pPr indent="-20320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Eukaryotic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2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b="1" i="0" lang="en-US" sz="4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Prokaryotic</a:t>
            </a:r>
            <a:endParaRPr/>
          </a:p>
        </p:txBody>
      </p:sp>
      <p:sp>
        <p:nvSpPr>
          <p:cNvPr id="306" name="Google Shape;306;p25"/>
          <p:cNvSpPr txBox="1"/>
          <p:nvPr>
            <p:ph idx="1" type="body"/>
          </p:nvPr>
        </p:nvSpPr>
        <p:spPr>
          <a:xfrm>
            <a:off x="457200" y="1600200"/>
            <a:ext cx="4038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 not have structures surrounded by membranes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Few internal structures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One-celled organisms, Bacteria </a:t>
            </a:r>
            <a:endParaRPr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prokaryote" id="307" name="Google Shape;307;p2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38600" y="1676400"/>
            <a:ext cx="4648200" cy="4025900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25"/>
          <p:cNvSpPr txBox="1"/>
          <p:nvPr/>
        </p:nvSpPr>
        <p:spPr>
          <a:xfrm>
            <a:off x="381000" y="6400800"/>
            <a:ext cx="65532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1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http://library.thinkquest.org/C004535/prokaryotic_cells.html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b="1" i="0" lang="en-US" sz="4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Eukaryotic</a:t>
            </a:r>
            <a:endParaRPr/>
          </a:p>
        </p:txBody>
      </p:sp>
      <p:sp>
        <p:nvSpPr>
          <p:cNvPr id="314" name="Google Shape;314;p26"/>
          <p:cNvSpPr txBox="1"/>
          <p:nvPr>
            <p:ph idx="1" type="body"/>
          </p:nvPr>
        </p:nvSpPr>
        <p:spPr>
          <a:xfrm>
            <a:off x="533400" y="1295400"/>
            <a:ext cx="80772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Contain </a:t>
            </a:r>
            <a:r>
              <a:rPr b="0" i="1" lang="en-US" sz="2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organelles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surrounded by membranes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Most living organisms</a:t>
            </a:r>
            <a:endParaRPr/>
          </a:p>
          <a:p>
            <a:pPr indent="-1651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eukaryote_animal" id="315" name="Google Shape;315;p2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19600" y="2743200"/>
            <a:ext cx="4375150" cy="36464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ukaryote_plant" id="316" name="Google Shape;316;p26"/>
          <p:cNvPicPr preferRelativeResize="0"/>
          <p:nvPr>
            <p:ph idx="2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1000" y="2895600"/>
            <a:ext cx="4191000" cy="3168650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26"/>
          <p:cNvSpPr txBox="1"/>
          <p:nvPr/>
        </p:nvSpPr>
        <p:spPr>
          <a:xfrm>
            <a:off x="1143000" y="243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Plant</a:t>
            </a:r>
            <a:endParaRPr/>
          </a:p>
        </p:txBody>
      </p:sp>
      <p:sp>
        <p:nvSpPr>
          <p:cNvPr id="318" name="Google Shape;318;p26"/>
          <p:cNvSpPr txBox="1"/>
          <p:nvPr/>
        </p:nvSpPr>
        <p:spPr>
          <a:xfrm>
            <a:off x="5105400" y="243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Animal</a:t>
            </a:r>
            <a:endParaRPr/>
          </a:p>
        </p:txBody>
      </p:sp>
      <p:sp>
        <p:nvSpPr>
          <p:cNvPr id="319" name="Google Shape;319;p26"/>
          <p:cNvSpPr txBox="1"/>
          <p:nvPr/>
        </p:nvSpPr>
        <p:spPr>
          <a:xfrm>
            <a:off x="304800" y="6172200"/>
            <a:ext cx="61722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26"/>
          <p:cNvSpPr txBox="1"/>
          <p:nvPr/>
        </p:nvSpPr>
        <p:spPr>
          <a:xfrm>
            <a:off x="304800" y="6324600"/>
            <a:ext cx="52578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1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http://library.thinkquest.org/C004535/eukaryotic_cells.html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2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b="1" i="0" lang="en-US" sz="4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“Typical” Animal Cell</a:t>
            </a:r>
            <a:endParaRPr/>
          </a:p>
        </p:txBody>
      </p:sp>
      <p:pic>
        <p:nvPicPr>
          <p:cNvPr descr="cell1" id="326" name="Google Shape;326;p27"/>
          <p:cNvPicPr preferRelativeResize="0"/>
          <p:nvPr>
            <p:ph idx="4294967295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000" y="995362"/>
            <a:ext cx="8077200" cy="5862637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27"/>
          <p:cNvSpPr txBox="1"/>
          <p:nvPr/>
        </p:nvSpPr>
        <p:spPr>
          <a:xfrm>
            <a:off x="228600" y="6172200"/>
            <a:ext cx="76200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b="0" i="1" lang="en-US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http://web.jjay.cuny.edu</a:t>
            </a:r>
            <a:r>
              <a:rPr b="0" i="1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/~</a:t>
            </a:r>
            <a:r>
              <a:rPr b="0" i="1" lang="en-US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acarpi/NSC/images/cell.gif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28"/>
          <p:cNvSpPr txBox="1"/>
          <p:nvPr/>
        </p:nvSpPr>
        <p:spPr>
          <a:xfrm>
            <a:off x="0" y="6324600"/>
            <a:ext cx="83820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1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http://waynesword.palomar.edu/images/plant3.gif</a:t>
            </a:r>
            <a:endParaRPr/>
          </a:p>
        </p:txBody>
      </p:sp>
      <p:sp>
        <p:nvSpPr>
          <p:cNvPr id="333" name="Google Shape;333;p2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b="1" i="0" lang="en-US" sz="4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“Typical” Plant Cell</a:t>
            </a:r>
            <a:endParaRPr/>
          </a:p>
        </p:txBody>
      </p:sp>
      <p:pic>
        <p:nvPicPr>
          <p:cNvPr descr="1plant3" id="334" name="Google Shape;334;p28"/>
          <p:cNvPicPr preferRelativeResize="0"/>
          <p:nvPr>
            <p:ph idx="4294967295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76400" y="1447800"/>
            <a:ext cx="6172200" cy="4946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29"/>
          <p:cNvSpPr txBox="1"/>
          <p:nvPr>
            <p:ph type="ctrTitle"/>
          </p:nvPr>
        </p:nvSpPr>
        <p:spPr>
          <a:xfrm>
            <a:off x="685800" y="457200"/>
            <a:ext cx="77724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Shape of cells</a:t>
            </a:r>
            <a:endParaRPr/>
          </a:p>
        </p:txBody>
      </p:sp>
      <p:sp>
        <p:nvSpPr>
          <p:cNvPr id="340" name="Google Shape;340;p29"/>
          <p:cNvSpPr txBox="1"/>
          <p:nvPr>
            <p:ph idx="1" type="subTitle"/>
          </p:nvPr>
        </p:nvSpPr>
        <p:spPr>
          <a:xfrm>
            <a:off x="685800" y="1905000"/>
            <a:ext cx="7772400" cy="35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3600"/>
              <a:buFont typeface="Arial"/>
              <a:buNone/>
            </a:pPr>
            <a:r>
              <a:rPr b="0" i="0" lang="en-US" sz="3600" u="none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Generally, cells are round, spherical or elongated some cells are long and pointed at both ends. They exhibit a spindle shape. Cells sometimes are quite long. Some are branched like nerve cells or a neuron. Some are sphere like RBC</a:t>
            </a:r>
            <a:r>
              <a:rPr b="0" i="0" lang="en-US" sz="3200" u="none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/>
          </a:p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rgbClr val="0000C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"/>
          <p:cNvSpPr txBox="1"/>
          <p:nvPr>
            <p:ph type="ctrTitle"/>
          </p:nvPr>
        </p:nvSpPr>
        <p:spPr>
          <a:xfrm>
            <a:off x="609600" y="762000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b="1" i="0" lang="en-US" sz="4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Definition of Cell</a:t>
            </a:r>
            <a:endParaRPr/>
          </a:p>
        </p:txBody>
      </p:sp>
      <p:sp>
        <p:nvSpPr>
          <p:cNvPr id="140" name="Google Shape;140;p3"/>
          <p:cNvSpPr txBox="1"/>
          <p:nvPr>
            <p:ph idx="1" type="subTitle"/>
          </p:nvPr>
        </p:nvSpPr>
        <p:spPr>
          <a:xfrm>
            <a:off x="1371600" y="33528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cell is the smallest unit that is capable of performing life functions. 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30"/>
          <p:cNvSpPr txBox="1"/>
          <p:nvPr>
            <p:ph type="ctrTitle"/>
          </p:nvPr>
        </p:nvSpPr>
        <p:spPr>
          <a:xfrm>
            <a:off x="685800" y="2286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000"/>
              <a:buFont typeface="Arial"/>
              <a:buNone/>
            </a:pPr>
            <a:r>
              <a:rPr b="0" i="0" lang="en-US" sz="4000" u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Organelles of Cell</a:t>
            </a:r>
            <a:endParaRPr/>
          </a:p>
        </p:txBody>
      </p:sp>
      <p:sp>
        <p:nvSpPr>
          <p:cNvPr id="346" name="Google Shape;346;p30"/>
          <p:cNvSpPr txBox="1"/>
          <p:nvPr>
            <p:ph idx="1" type="subTitle"/>
          </p:nvPr>
        </p:nvSpPr>
        <p:spPr>
          <a:xfrm>
            <a:off x="533400" y="1447800"/>
            <a:ext cx="777240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84187" lvl="0" marL="48418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80"/>
              <a:buFont typeface="Arial"/>
              <a:buChar char="•"/>
            </a:pPr>
            <a:r>
              <a:rPr b="1" i="0" lang="en-US" sz="31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Very small size</a:t>
            </a:r>
            <a:endParaRPr/>
          </a:p>
          <a:p>
            <a:pPr indent="-484187" lvl="0" marL="484187" rtl="0" algn="l">
              <a:lnSpc>
                <a:spcPct val="100000"/>
              </a:lnSpc>
              <a:spcBef>
                <a:spcPts val="1240"/>
              </a:spcBef>
              <a:spcAft>
                <a:spcPts val="0"/>
              </a:spcAft>
              <a:buClr>
                <a:schemeClr val="dk2"/>
              </a:buClr>
              <a:buSzPts val="2480"/>
              <a:buFont typeface="Arial"/>
              <a:buChar char="•"/>
            </a:pPr>
            <a:r>
              <a:rPr b="1" i="0" lang="en-US" sz="31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Can only be observed under a microscope</a:t>
            </a:r>
            <a:endParaRPr/>
          </a:p>
          <a:p>
            <a:pPr indent="-484187" lvl="0" marL="484187" rtl="0" algn="l">
              <a:lnSpc>
                <a:spcPct val="100000"/>
              </a:lnSpc>
              <a:spcBef>
                <a:spcPts val="1240"/>
              </a:spcBef>
              <a:spcAft>
                <a:spcPts val="0"/>
              </a:spcAft>
              <a:buClr>
                <a:schemeClr val="dk2"/>
              </a:buClr>
              <a:buSzPts val="2480"/>
              <a:buFont typeface="Arial"/>
              <a:buChar char="•"/>
            </a:pPr>
            <a:r>
              <a:rPr b="1" i="0" lang="en-US" sz="31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Have specific functions </a:t>
            </a:r>
            <a:endParaRPr/>
          </a:p>
          <a:p>
            <a:pPr indent="-484187" lvl="0" marL="484187" rtl="0" algn="l">
              <a:lnSpc>
                <a:spcPct val="90000"/>
              </a:lnSpc>
              <a:spcBef>
                <a:spcPts val="2170"/>
              </a:spcBef>
              <a:spcAft>
                <a:spcPts val="0"/>
              </a:spcAft>
              <a:buClr>
                <a:schemeClr val="dk2"/>
              </a:buClr>
              <a:buSzPts val="3100"/>
              <a:buFont typeface="Arial"/>
              <a:buChar char="•"/>
            </a:pPr>
            <a:r>
              <a:rPr b="1" i="0" lang="en-US" sz="31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Found throughout cytoplasm</a:t>
            </a:r>
            <a:endParaRPr/>
          </a:p>
          <a:p>
            <a:pPr indent="-484187" lvl="0" marL="484187" rtl="0" algn="l">
              <a:lnSpc>
                <a:spcPct val="90000"/>
              </a:lnSpc>
              <a:spcBef>
                <a:spcPts val="1550"/>
              </a:spcBef>
              <a:spcAft>
                <a:spcPts val="0"/>
              </a:spcAft>
              <a:buClr>
                <a:schemeClr val="dk2"/>
              </a:buClr>
              <a:buSzPts val="3100"/>
              <a:buFont typeface="Arial"/>
              <a:buChar char="•"/>
            </a:pPr>
            <a:r>
              <a:rPr b="0" i="0" lang="en-US" sz="31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Endoplasmic reticulum (rough &amp; smooth) ; Golgi Bodies;Nucleolus; Lysosomes; Ribosomes</a:t>
            </a:r>
            <a:endParaRPr/>
          </a:p>
          <a:p>
            <a:pPr indent="-484187" lvl="0" marL="484187" rtl="0" algn="l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</a:pPr>
            <a:r>
              <a:t/>
            </a:r>
            <a:endParaRPr b="1" i="0" sz="3300" u="none">
              <a:solidFill>
                <a:srgbClr val="7030A0"/>
              </a:solidFill>
              <a:latin typeface="Corsiva"/>
              <a:ea typeface="Corsiva"/>
              <a:cs typeface="Corsiva"/>
              <a:sym typeface="Corsiva"/>
            </a:endParaRPr>
          </a:p>
          <a:p>
            <a:pPr indent="0" lvl="0" marL="0" rtl="0" algn="ctr">
              <a:spcBef>
                <a:spcPts val="132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</a:pPr>
            <a:r>
              <a:t/>
            </a:r>
            <a:endParaRPr b="1" i="0" sz="3300" u="none">
              <a:solidFill>
                <a:srgbClr val="7030A0"/>
              </a:solidFill>
              <a:latin typeface="Corsiva"/>
              <a:ea typeface="Corsiva"/>
              <a:cs typeface="Corsiva"/>
              <a:sym typeface="Corsiva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3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b="1" i="0" lang="en-US" sz="6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are Stem Cells?</a:t>
            </a:r>
            <a:br>
              <a:rPr b="1" i="0" lang="en-US" sz="6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/>
          </a:p>
        </p:txBody>
      </p:sp>
      <p:sp>
        <p:nvSpPr>
          <p:cNvPr id="352" name="Google Shape;352;p31"/>
          <p:cNvSpPr txBox="1"/>
          <p:nvPr>
            <p:ph idx="1" type="body"/>
          </p:nvPr>
        </p:nvSpPr>
        <p:spPr>
          <a:xfrm>
            <a:off x="457200" y="1600200"/>
            <a:ext cx="82296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Stem cells also have the ability to repair damaged cells. These cells have strong healing power. They can evolve into any type of cell.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Research on stem cells is going on, and it is believed that stem cell therapies can cure ailments like paralysis and Alzheimer’s as well. Let us have a detailed look at stem cells, their types and their functions.</a:t>
            </a:r>
            <a:endParaRPr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2d18dea5eb7_0_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18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600">
              <a:solidFill>
                <a:srgbClr val="54585A"/>
              </a:solidFill>
              <a:highlight>
                <a:srgbClr val="FFFFFF"/>
              </a:highlight>
            </a:endParaRPr>
          </a:p>
          <a:p>
            <a:pPr indent="0" lvl="0" marL="0" rtl="0" algn="ctr">
              <a:spcBef>
                <a:spcPts val="900"/>
              </a:spcBef>
              <a:spcAft>
                <a:spcPts val="0"/>
              </a:spcAft>
              <a:buNone/>
            </a:pPr>
            <a:r>
              <a:rPr lang="en-US"/>
              <a:t>Why is it important</a:t>
            </a:r>
            <a:endParaRPr/>
          </a:p>
        </p:txBody>
      </p:sp>
      <p:sp>
        <p:nvSpPr>
          <p:cNvPr id="359" name="Google Shape;359;g2d18dea5eb7_0_0"/>
          <p:cNvSpPr txBox="1"/>
          <p:nvPr>
            <p:ph idx="2" type="body"/>
          </p:nvPr>
        </p:nvSpPr>
        <p:spPr>
          <a:xfrm>
            <a:off x="608100" y="2170300"/>
            <a:ext cx="8229600" cy="452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Increase understanding of how </a:t>
            </a:r>
            <a:r>
              <a:rPr lang="en-US"/>
              <a:t>disease occur.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Generate healthy cells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Test new drugs for safety and effectiveness</a:t>
            </a:r>
            <a:endParaRPr/>
          </a:p>
          <a:p>
            <a:pPr indent="0" lvl="0" marL="45720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3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b="1" i="0" lang="en-US" sz="6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Types of cells</a:t>
            </a:r>
            <a:br>
              <a:rPr b="1" i="0" lang="en-US" sz="6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/>
          </a:p>
        </p:txBody>
      </p:sp>
      <p:sp>
        <p:nvSpPr>
          <p:cNvPr id="365" name="Google Shape;365;p32"/>
          <p:cNvSpPr txBox="1"/>
          <p:nvPr>
            <p:ph idx="1" type="body"/>
          </p:nvPr>
        </p:nvSpPr>
        <p:spPr>
          <a:xfrm>
            <a:off x="457200" y="1600200"/>
            <a:ext cx="8305800" cy="40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Stem cells are of the following different types: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Embryonic Stem Cells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Adult Stem Cells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Induced Pluripotent Stem Cells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Mesenchymal stem cells</a:t>
            </a:r>
            <a:endParaRPr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b="1" i="0" lang="en-US" sz="6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Embryonic Stem Cells</a:t>
            </a:r>
            <a:br>
              <a:rPr b="1" i="0" lang="en-US" sz="6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/>
          </a:p>
        </p:txBody>
      </p:sp>
      <p:sp>
        <p:nvSpPr>
          <p:cNvPr id="371" name="Google Shape;371;p33"/>
          <p:cNvSpPr txBox="1"/>
          <p:nvPr>
            <p:ph idx="1" type="body"/>
          </p:nvPr>
        </p:nvSpPr>
        <p:spPr>
          <a:xfrm>
            <a:off x="457200" y="1600200"/>
            <a:ext cx="8305800" cy="40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fertilized egg begins to divide immediately.</a:t>
            </a:r>
            <a:endParaRPr b="0" i="0" sz="32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All the cells in the young embryo are totipotent cells. </a:t>
            </a:r>
            <a:endParaRPr b="0" i="0" sz="32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These cells form a hollow structure within a few days. </a:t>
            </a:r>
            <a:endParaRPr b="0" i="0" sz="32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Cells in one region group together to form the inner cell mass. </a:t>
            </a:r>
            <a:endParaRPr b="0" i="0" sz="32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contains pluripotent cells that make up the developing foetus.</a:t>
            </a:r>
            <a:endParaRPr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3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b="1" i="0" lang="en-US" sz="6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Adult Stem Cells</a:t>
            </a:r>
            <a:br>
              <a:rPr b="1" i="0" lang="en-US" sz="6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/>
          </a:p>
        </p:txBody>
      </p:sp>
      <p:sp>
        <p:nvSpPr>
          <p:cNvPr id="377" name="Google Shape;377;p34"/>
          <p:cNvSpPr txBox="1"/>
          <p:nvPr>
            <p:ph idx="1" type="body"/>
          </p:nvPr>
        </p:nvSpPr>
        <p:spPr>
          <a:xfrm>
            <a:off x="457200" y="1600200"/>
            <a:ext cx="830580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These stem cells are obtained from developed organs and tissues. </a:t>
            </a:r>
            <a:endParaRPr b="0" i="0" sz="32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They can repair and replace the damaged tissues in the region where they are located. </a:t>
            </a:r>
            <a:endParaRPr b="0" i="0" sz="32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eg., hematopoietic stem cells are found in the bone marrow. </a:t>
            </a:r>
            <a:endParaRPr b="0" i="0" sz="32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These stem cells are used in bone marrow transplants to treat specific types of cancers.</a:t>
            </a:r>
            <a:endParaRPr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3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1" i="0" lang="en-US" sz="4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Induced Pluripotent Stem Cells</a:t>
            </a:r>
            <a:br>
              <a:rPr b="1" i="0" lang="en-US" sz="4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/>
          </a:p>
        </p:txBody>
      </p:sp>
      <p:sp>
        <p:nvSpPr>
          <p:cNvPr id="383" name="Google Shape;383;p35"/>
          <p:cNvSpPr txBox="1"/>
          <p:nvPr>
            <p:ph idx="1" type="body"/>
          </p:nvPr>
        </p:nvSpPr>
        <p:spPr>
          <a:xfrm>
            <a:off x="228600" y="1281625"/>
            <a:ext cx="891540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These cells have been tested and arranged by converting tissue-specific cells into embryonic cells in the lab. </a:t>
            </a:r>
            <a:endParaRPr b="0" i="0" sz="32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These cells are accepted as an important tool to learn about the normal development, onset and progression of the disease and are also helpful in testing various drugs. </a:t>
            </a:r>
            <a:endParaRPr b="0" i="0" sz="32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These stem cells share the same characteristics as embryonic cells do. </a:t>
            </a:r>
            <a:endParaRPr b="0" i="0" sz="32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They also have the potential to give rise to all the different types of cells in the human body.</a:t>
            </a:r>
            <a:endParaRPr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3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/>
              <a:t>Mesenchymal Stem Cells</a:t>
            </a:r>
            <a:br>
              <a:rPr lang="en-US"/>
            </a:br>
            <a:endParaRPr/>
          </a:p>
        </p:txBody>
      </p:sp>
      <p:sp>
        <p:nvSpPr>
          <p:cNvPr id="389" name="Google Shape;389;p36"/>
          <p:cNvSpPr txBox="1"/>
          <p:nvPr>
            <p:ph idx="1" type="body"/>
          </p:nvPr>
        </p:nvSpPr>
        <p:spPr>
          <a:xfrm>
            <a:off x="457200" y="1600200"/>
            <a:ext cx="830580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These cells are mainly formed from the connective tissues surrounding other tissues and organs, known as the stroma.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These mesenchymal stem cells are accurately called stromal cells. </a:t>
            </a:r>
            <a:endParaRPr b="0" i="0" sz="32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first mesenchymal stem cells were found in the bone marrow that is capable of developing bones, fat cells, and cartilage.</a:t>
            </a:r>
            <a:endParaRPr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37"/>
          <p:cNvSpPr txBox="1"/>
          <p:nvPr>
            <p:ph type="title"/>
          </p:nvPr>
        </p:nvSpPr>
        <p:spPr>
          <a:xfrm>
            <a:off x="533400" y="609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/>
              <a:buNone/>
            </a:pPr>
            <a:r>
              <a:rPr b="1" i="0" lang="en-US" sz="48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Applications of Stem Cells</a:t>
            </a:r>
            <a:br>
              <a:rPr b="1" i="0" lang="en-US" sz="48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en-US" sz="48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endParaRPr/>
          </a:p>
        </p:txBody>
      </p:sp>
      <p:sp>
        <p:nvSpPr>
          <p:cNvPr id="395" name="Google Shape;395;p37"/>
          <p:cNvSpPr txBox="1"/>
          <p:nvPr>
            <p:ph idx="1" type="body"/>
          </p:nvPr>
        </p:nvSpPr>
        <p:spPr>
          <a:xfrm>
            <a:off x="419100" y="1264825"/>
            <a:ext cx="830580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Tissue Regeneration</a:t>
            </a:r>
            <a:endParaRPr b="1">
              <a:solidFill>
                <a:schemeClr val="dk2"/>
              </a:solidFill>
            </a:endParaRPr>
          </a:p>
          <a:p>
            <a:pPr indent="-342900" lvl="0" marL="3429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This is the most important application of stem cells. </a:t>
            </a:r>
            <a:endParaRPr b="0" i="0" sz="3200" u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The stem cells can be used to grow a specific type of tissue or organ. </a:t>
            </a:r>
            <a:endParaRPr b="0" i="0" sz="3200" u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This can be helpful in kidney and liver transplants.</a:t>
            </a:r>
            <a:endParaRPr b="0" i="0" sz="3200" u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The doctors have already used the stem cells from beneath the epidermis to develop skin tissue that can repair severe burns or other injuries by tissue grafting.</a:t>
            </a:r>
            <a:br>
              <a:rPr b="0" i="0" lang="en-US" sz="32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3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Treatment of Cardiovascular Disease</a:t>
            </a:r>
            <a:br>
              <a:rPr b="1" i="0" lang="en-US" sz="3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/>
          </a:p>
        </p:txBody>
      </p:sp>
      <p:sp>
        <p:nvSpPr>
          <p:cNvPr id="401" name="Google Shape;401;p38"/>
          <p:cNvSpPr txBox="1"/>
          <p:nvPr>
            <p:ph idx="1" type="body"/>
          </p:nvPr>
        </p:nvSpPr>
        <p:spPr>
          <a:xfrm>
            <a:off x="457200" y="1600200"/>
            <a:ext cx="830580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team of researchers have developed blood vessels in mice using human stem cells. </a:t>
            </a:r>
            <a:endParaRPr b="0" i="0" sz="32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Within two weeks of implantation, the blood vessels formed their network and were as efficient as the natural vessels.</a:t>
            </a:r>
            <a:endParaRPr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b="1" i="0" lang="en-US" sz="4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Examples of Cells</a:t>
            </a:r>
            <a:endParaRPr/>
          </a:p>
        </p:txBody>
      </p:sp>
      <p:pic>
        <p:nvPicPr>
          <p:cNvPr descr="amoebaproteus" id="146" name="Google Shape;146;p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5800" y="762000"/>
            <a:ext cx="1436687" cy="2298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oplarleaf" id="147" name="Google Shape;147;p4"/>
          <p:cNvPicPr preferRelativeResize="0"/>
          <p:nvPr>
            <p:ph idx="2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81800" y="1219200"/>
            <a:ext cx="1919287" cy="18938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dbloodcells" id="148" name="Google Shape;148;p4"/>
          <p:cNvPicPr preferRelativeResize="0"/>
          <p:nvPr>
            <p:ph idx="3" type="body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867400" y="4724400"/>
            <a:ext cx="1905000" cy="177165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4"/>
          <p:cNvSpPr/>
          <p:nvPr/>
        </p:nvSpPr>
        <p:spPr>
          <a:xfrm>
            <a:off x="2438400" y="1676400"/>
            <a:ext cx="2819400" cy="533400"/>
          </a:xfrm>
          <a:prstGeom prst="wedgeRoundRectCallout">
            <a:avLst>
              <a:gd fmla="val -6142" name="adj1"/>
              <a:gd fmla="val 18450" name="adj2"/>
              <a:gd fmla="val 0" name="adj3"/>
            </a:avLst>
          </a:prstGeom>
          <a:solidFill>
            <a:srgbClr val="CCCCFF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Amoeba Proteus</a:t>
            </a:r>
            <a:endParaRPr/>
          </a:p>
        </p:txBody>
      </p:sp>
      <p:sp>
        <p:nvSpPr>
          <p:cNvPr id="150" name="Google Shape;150;p4"/>
          <p:cNvSpPr/>
          <p:nvPr/>
        </p:nvSpPr>
        <p:spPr>
          <a:xfrm>
            <a:off x="4495800" y="2438400"/>
            <a:ext cx="1981200" cy="381000"/>
          </a:xfrm>
          <a:prstGeom prst="wedgeRoundRectCallout">
            <a:avLst>
              <a:gd fmla="val 31777" name="adj1"/>
              <a:gd fmla="val -270" name="adj2"/>
              <a:gd fmla="val 0" name="adj3"/>
            </a:avLst>
          </a:prstGeom>
          <a:solidFill>
            <a:srgbClr val="CCCCFF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Plant Stem</a:t>
            </a:r>
            <a:endParaRPr/>
          </a:p>
        </p:txBody>
      </p:sp>
      <p:sp>
        <p:nvSpPr>
          <p:cNvPr id="151" name="Google Shape;151;p4"/>
          <p:cNvSpPr/>
          <p:nvPr/>
        </p:nvSpPr>
        <p:spPr>
          <a:xfrm>
            <a:off x="6400800" y="4114800"/>
            <a:ext cx="2362200" cy="457200"/>
          </a:xfrm>
          <a:prstGeom prst="wedgeRoundRectCallout">
            <a:avLst>
              <a:gd fmla="val 3411" name="adj1"/>
              <a:gd fmla="val 56025" name="adj2"/>
              <a:gd fmla="val 0" name="adj3"/>
            </a:avLst>
          </a:prstGeom>
          <a:solidFill>
            <a:srgbClr val="CCCCFF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Red Blood Cell</a:t>
            </a:r>
            <a:endParaRPr/>
          </a:p>
        </p:txBody>
      </p:sp>
      <p:pic>
        <p:nvPicPr>
          <p:cNvPr descr="nrn956-i1" id="152" name="Google Shape;152;p4"/>
          <p:cNvPicPr preferRelativeResize="0"/>
          <p:nvPr>
            <p:ph idx="4" type="body"/>
          </p:nvPr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04800" y="4114800"/>
            <a:ext cx="1597025" cy="2187575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4"/>
          <p:cNvSpPr/>
          <p:nvPr/>
        </p:nvSpPr>
        <p:spPr>
          <a:xfrm>
            <a:off x="2286000" y="5029200"/>
            <a:ext cx="1981200" cy="457200"/>
          </a:xfrm>
          <a:prstGeom prst="wedgeRoundRectCallout">
            <a:avLst>
              <a:gd fmla="val -12375" name="adj1"/>
              <a:gd fmla="val 27600" name="adj2"/>
              <a:gd fmla="val 0" name="adj3"/>
            </a:avLst>
          </a:prstGeom>
          <a:solidFill>
            <a:srgbClr val="CCCCFF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Nerve Cell</a:t>
            </a:r>
            <a:endParaRPr/>
          </a:p>
        </p:txBody>
      </p:sp>
      <p:pic>
        <p:nvPicPr>
          <p:cNvPr descr="bacteria" id="154" name="Google Shape;154;p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657600" y="3048000"/>
            <a:ext cx="2019300" cy="1655762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4"/>
          <p:cNvSpPr/>
          <p:nvPr/>
        </p:nvSpPr>
        <p:spPr>
          <a:xfrm>
            <a:off x="1143000" y="3276600"/>
            <a:ext cx="2057400" cy="533400"/>
          </a:xfrm>
          <a:prstGeom prst="wedgeRoundRectCallout">
            <a:avLst>
              <a:gd fmla="val 35583" name="adj1"/>
              <a:gd fmla="val 19864" name="adj2"/>
              <a:gd fmla="val 0" name="adj3"/>
            </a:avLst>
          </a:prstGeom>
          <a:solidFill>
            <a:srgbClr val="CCCCFF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Bacteria</a:t>
            </a: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3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1" i="0" lang="en-US" sz="4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Treatment of Brain Diseases</a:t>
            </a:r>
            <a:br>
              <a:rPr b="1" i="0" lang="en-US" sz="4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/>
          </a:p>
        </p:txBody>
      </p:sp>
      <p:sp>
        <p:nvSpPr>
          <p:cNvPr id="407" name="Google Shape;407;p39"/>
          <p:cNvSpPr txBox="1"/>
          <p:nvPr>
            <p:ph idx="1" type="body"/>
          </p:nvPr>
        </p:nvSpPr>
        <p:spPr>
          <a:xfrm>
            <a:off x="457200" y="1600200"/>
            <a:ext cx="830580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Stem cells can also treat diseases such as Parkinson’s disease and Alzheimer’s.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These can help to replenish the damaged brain cells. </a:t>
            </a:r>
            <a:endParaRPr b="0" i="0" sz="32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Researchers have tried to differentiate embryonic stem cells into these types of cells and make it possible to treat diseases.</a:t>
            </a:r>
            <a:endParaRPr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4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b="1" i="0" lang="en-US" sz="5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Blood Disease Treatment</a:t>
            </a:r>
            <a:br>
              <a:rPr b="1" i="0" lang="en-US" sz="5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3600"/>
          </a:p>
        </p:txBody>
      </p:sp>
      <p:sp>
        <p:nvSpPr>
          <p:cNvPr id="413" name="Google Shape;413;p40"/>
          <p:cNvSpPr txBox="1"/>
          <p:nvPr>
            <p:ph idx="1" type="body"/>
          </p:nvPr>
        </p:nvSpPr>
        <p:spPr>
          <a:xfrm>
            <a:off x="457200" y="1600200"/>
            <a:ext cx="830580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adult hematopoietic stem cells are used to treat cancers, sickle cell anaemia, and other immunodeficiency diseases.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These stem cells can be used to produce red blood cells and white blood cells in the body.</a:t>
            </a:r>
            <a:endParaRPr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4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Font typeface="Arial"/>
              <a:buNone/>
            </a:pPr>
            <a:r>
              <a:rPr b="0" i="0" lang="en-US" sz="72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BIOMOLECULES</a:t>
            </a:r>
            <a:endParaRPr/>
          </a:p>
        </p:txBody>
      </p:sp>
      <p:sp>
        <p:nvSpPr>
          <p:cNvPr id="419" name="Google Shape;419;p4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4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68"/>
              </a:buClr>
              <a:buSzPts val="2800"/>
              <a:buFont typeface="Comic Sans MS"/>
              <a:buNone/>
            </a:pPr>
            <a:r>
              <a:rPr b="1" i="0" lang="en-US" sz="2800" u="sng">
                <a:solidFill>
                  <a:srgbClr val="222268"/>
                </a:solidFill>
                <a:latin typeface="Comic Sans MS"/>
                <a:ea typeface="Comic Sans MS"/>
                <a:cs typeface="Comic Sans MS"/>
                <a:sym typeface="Comic Sans MS"/>
              </a:rPr>
              <a:t>Biomolecule is the molecule that is present in all living organisms, involved in the maintenance and metabolic process</a:t>
            </a:r>
            <a:endParaRPr/>
          </a:p>
        </p:txBody>
      </p:sp>
      <p:sp>
        <p:nvSpPr>
          <p:cNvPr id="425" name="Google Shape;425;p43"/>
          <p:cNvSpPr txBox="1"/>
          <p:nvPr>
            <p:ph idx="4294967295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6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 Biomolecule contain </a:t>
            </a:r>
            <a:r>
              <a:rPr b="0" i="0" lang="en-US" sz="32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CARBON    </a:t>
            </a:r>
            <a:r>
              <a:rPr b="1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		                                  12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Carbon is the most versatile and prominent element of life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Other elements –  </a:t>
            </a:r>
            <a:endParaRPr/>
          </a:p>
          <a:p>
            <a:pPr indent="-457200" lvl="0" marL="2505075" marR="0" rtl="0" algn="l">
              <a:lnSpc>
                <a:spcPct val="100000"/>
              </a:lnSpc>
              <a:spcBef>
                <a:spcPts val="496"/>
              </a:spcBef>
              <a:spcAft>
                <a:spcPts val="0"/>
              </a:spcAft>
              <a:buClr>
                <a:srgbClr val="6600FF"/>
              </a:buClr>
              <a:buSzPct val="100000"/>
              <a:buFont typeface="Noto Sans Symbols"/>
              <a:buChar char="⮚"/>
            </a:pPr>
            <a:r>
              <a:rPr b="1" i="0" lang="en-US" sz="3200" u="none" cap="none" strike="noStrik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rPr>
              <a:t>HYDROGEN(H)</a:t>
            </a:r>
            <a:endParaRPr/>
          </a:p>
          <a:p>
            <a:pPr indent="-457200" lvl="0" marL="2505075" marR="0" rtl="0" algn="l">
              <a:lnSpc>
                <a:spcPct val="100000"/>
              </a:lnSpc>
              <a:spcBef>
                <a:spcPts val="496"/>
              </a:spcBef>
              <a:spcAft>
                <a:spcPts val="0"/>
              </a:spcAft>
              <a:buClr>
                <a:srgbClr val="6600FF"/>
              </a:buClr>
              <a:buSzPct val="100000"/>
              <a:buFont typeface="Noto Sans Symbols"/>
              <a:buChar char="⮚"/>
            </a:pPr>
            <a:r>
              <a:rPr b="1" i="0" lang="en-US" sz="3200" u="none" cap="none" strike="noStrik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rPr>
              <a:t>OXYGEN(O)</a:t>
            </a:r>
            <a:endParaRPr/>
          </a:p>
          <a:p>
            <a:pPr indent="-457200" lvl="0" marL="2505075" marR="0" rtl="0" algn="l">
              <a:lnSpc>
                <a:spcPct val="100000"/>
              </a:lnSpc>
              <a:spcBef>
                <a:spcPts val="496"/>
              </a:spcBef>
              <a:spcAft>
                <a:spcPts val="0"/>
              </a:spcAft>
              <a:buClr>
                <a:srgbClr val="6600FF"/>
              </a:buClr>
              <a:buSzPct val="100000"/>
              <a:buFont typeface="Noto Sans Symbols"/>
              <a:buChar char="⮚"/>
            </a:pPr>
            <a:r>
              <a:rPr b="1" i="0" lang="en-US" sz="3200" u="none" cap="none" strike="noStrik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rPr>
              <a:t>NITROGEN (N)</a:t>
            </a:r>
            <a:endParaRPr/>
          </a:p>
          <a:p>
            <a:pPr indent="-457200" lvl="0" marL="2505075" marR="0" rtl="0" algn="l">
              <a:lnSpc>
                <a:spcPct val="100000"/>
              </a:lnSpc>
              <a:spcBef>
                <a:spcPts val="372"/>
              </a:spcBef>
              <a:spcAft>
                <a:spcPts val="0"/>
              </a:spcAft>
              <a:buClr>
                <a:srgbClr val="6600FF"/>
              </a:buClr>
              <a:buSzPct val="100000"/>
              <a:buFont typeface="Noto Sans Symbols"/>
              <a:buChar char="⮚"/>
            </a:pPr>
            <a:r>
              <a:rPr b="1" i="0" lang="en-US" sz="2400" u="none" cap="none" strike="noStrik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rPr>
              <a:t>SULPHUR (S)</a:t>
            </a:r>
            <a:endParaRPr/>
          </a:p>
          <a:p>
            <a:pPr indent="-457200" lvl="0" marL="2505075" marR="0" rtl="0" algn="l">
              <a:lnSpc>
                <a:spcPct val="100000"/>
              </a:lnSpc>
              <a:spcBef>
                <a:spcPts val="372"/>
              </a:spcBef>
              <a:spcAft>
                <a:spcPts val="0"/>
              </a:spcAft>
              <a:buClr>
                <a:srgbClr val="6600FF"/>
              </a:buClr>
              <a:buSzPct val="100000"/>
              <a:buFont typeface="Noto Sans Symbols"/>
              <a:buChar char="⮚"/>
            </a:pPr>
            <a:r>
              <a:rPr b="1" i="0" lang="en-US" sz="2400" u="none" cap="none" strike="noStrik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rPr>
              <a:t>SODIUM (Na)</a:t>
            </a:r>
            <a:endParaRPr/>
          </a:p>
          <a:p>
            <a:pPr indent="-457200" lvl="0" marL="2505075" marR="0" rtl="0" algn="l">
              <a:lnSpc>
                <a:spcPct val="100000"/>
              </a:lnSpc>
              <a:spcBef>
                <a:spcPts val="372"/>
              </a:spcBef>
              <a:spcAft>
                <a:spcPts val="0"/>
              </a:spcAft>
              <a:buClr>
                <a:srgbClr val="6600FF"/>
              </a:buClr>
              <a:buSzPct val="100000"/>
              <a:buFont typeface="Noto Sans Symbols"/>
              <a:buChar char="⮚"/>
            </a:pPr>
            <a:r>
              <a:rPr b="1" i="0" lang="en-US" sz="2400" u="none" cap="none" strike="noStrik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rPr>
              <a:t>CALCIUM (Ca)</a:t>
            </a:r>
            <a:endParaRPr/>
          </a:p>
          <a:p>
            <a:pPr indent="-457200" lvl="0" marL="2505075" marR="0" rtl="0" algn="l">
              <a:lnSpc>
                <a:spcPct val="100000"/>
              </a:lnSpc>
              <a:spcBef>
                <a:spcPts val="372"/>
              </a:spcBef>
              <a:spcAft>
                <a:spcPts val="0"/>
              </a:spcAft>
              <a:buClr>
                <a:srgbClr val="6600FF"/>
              </a:buClr>
              <a:buSzPct val="100000"/>
              <a:buFont typeface="Noto Sans Symbols"/>
              <a:buChar char="⮚"/>
            </a:pPr>
            <a:r>
              <a:rPr b="1" i="0" lang="en-US" sz="2400" u="none" cap="none" strike="noStrik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rPr>
              <a:t>MAGNESIUM (Mg)</a:t>
            </a:r>
            <a:endParaRPr b="1" i="0" sz="2400" u="none" cap="none" strike="noStrike">
              <a:solidFill>
                <a:srgbClr val="66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" name="Google Shape;426;p43"/>
          <p:cNvSpPr txBox="1"/>
          <p:nvPr/>
        </p:nvSpPr>
        <p:spPr>
          <a:xfrm>
            <a:off x="5791200" y="1600200"/>
            <a:ext cx="533400" cy="1066800"/>
          </a:xfrm>
          <a:prstGeom prst="rect">
            <a:avLst/>
          </a:prstGeom>
          <a:noFill/>
          <a:ln cap="flat" cmpd="sng" w="25400">
            <a:solidFill>
              <a:srgbClr val="89A4A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4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BIOMOLECULES</a:t>
            </a:r>
            <a:endParaRPr/>
          </a:p>
        </p:txBody>
      </p:sp>
      <p:sp>
        <p:nvSpPr>
          <p:cNvPr id="433" name="Google Shape;433;p44"/>
          <p:cNvSpPr txBox="1"/>
          <p:nvPr/>
        </p:nvSpPr>
        <p:spPr>
          <a:xfrm>
            <a:off x="3429000" y="685800"/>
            <a:ext cx="2286000" cy="381000"/>
          </a:xfrm>
          <a:prstGeom prst="rect">
            <a:avLst/>
          </a:prstGeom>
          <a:gradFill>
            <a:gsLst>
              <a:gs pos="0">
                <a:srgbClr val="FFFFFF"/>
              </a:gs>
              <a:gs pos="35000">
                <a:srgbClr val="FFFFFF"/>
              </a:gs>
              <a:gs pos="100000">
                <a:srgbClr val="FFFFFF"/>
              </a:gs>
            </a:gsLst>
            <a:lin ang="16200000" scaled="0"/>
          </a:gradFill>
          <a:ln cap="flat" cmpd="sng" w="9525">
            <a:solidFill>
              <a:srgbClr val="F9F9F9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BIOMOLECULES</a:t>
            </a:r>
            <a:endParaRPr/>
          </a:p>
        </p:txBody>
      </p:sp>
      <p:cxnSp>
        <p:nvCxnSpPr>
          <p:cNvPr id="434" name="Google Shape;434;p44"/>
          <p:cNvCxnSpPr/>
          <p:nvPr/>
        </p:nvCxnSpPr>
        <p:spPr>
          <a:xfrm>
            <a:off x="4572000" y="1066800"/>
            <a:ext cx="0" cy="350837"/>
          </a:xfrm>
          <a:prstGeom prst="straightConnector1">
            <a:avLst/>
          </a:prstGeom>
          <a:noFill/>
          <a:ln cap="flat" cmpd="sng" w="9525">
            <a:solidFill>
              <a:srgbClr val="B6DCDF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435" name="Google Shape;435;p44"/>
          <p:cNvCxnSpPr/>
          <p:nvPr/>
        </p:nvCxnSpPr>
        <p:spPr>
          <a:xfrm>
            <a:off x="4572000" y="1417637"/>
            <a:ext cx="2133600" cy="0"/>
          </a:xfrm>
          <a:prstGeom prst="straightConnector1">
            <a:avLst/>
          </a:prstGeom>
          <a:noFill/>
          <a:ln cap="flat" cmpd="sng" w="9525">
            <a:solidFill>
              <a:srgbClr val="B6DCDF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436" name="Google Shape;436;p44"/>
          <p:cNvCxnSpPr/>
          <p:nvPr/>
        </p:nvCxnSpPr>
        <p:spPr>
          <a:xfrm rot="10800000">
            <a:off x="2514600" y="1417637"/>
            <a:ext cx="2057400" cy="0"/>
          </a:xfrm>
          <a:prstGeom prst="straightConnector1">
            <a:avLst/>
          </a:prstGeom>
          <a:noFill/>
          <a:ln cap="flat" cmpd="sng" w="9525">
            <a:solidFill>
              <a:srgbClr val="B6DCDF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437" name="Google Shape;437;p44"/>
          <p:cNvSpPr txBox="1"/>
          <p:nvPr/>
        </p:nvSpPr>
        <p:spPr>
          <a:xfrm>
            <a:off x="1447800" y="1962150"/>
            <a:ext cx="2438400" cy="381000"/>
          </a:xfrm>
          <a:prstGeom prst="rect">
            <a:avLst/>
          </a:prstGeom>
          <a:gradFill>
            <a:gsLst>
              <a:gs pos="0">
                <a:srgbClr val="BCBCBC"/>
              </a:gs>
              <a:gs pos="35000">
                <a:srgbClr val="D0D0D0"/>
              </a:gs>
              <a:gs pos="100000">
                <a:srgbClr val="EDEDED"/>
              </a:gs>
            </a:gsLst>
            <a:lin ang="16200000" scaled="0"/>
          </a:gra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INORGANIC</a:t>
            </a:r>
            <a:endParaRPr/>
          </a:p>
        </p:txBody>
      </p:sp>
      <p:sp>
        <p:nvSpPr>
          <p:cNvPr id="438" name="Google Shape;438;p44"/>
          <p:cNvSpPr txBox="1"/>
          <p:nvPr/>
        </p:nvSpPr>
        <p:spPr>
          <a:xfrm>
            <a:off x="5651500" y="1931987"/>
            <a:ext cx="2590800" cy="342900"/>
          </a:xfrm>
          <a:prstGeom prst="rect">
            <a:avLst/>
          </a:prstGeom>
          <a:gradFill>
            <a:gsLst>
              <a:gs pos="0">
                <a:srgbClr val="A8A8EA"/>
              </a:gs>
              <a:gs pos="35000">
                <a:srgbClr val="C3C3EF"/>
              </a:gs>
              <a:gs pos="100000">
                <a:srgbClr val="E8E8FA"/>
              </a:gs>
            </a:gsLst>
            <a:lin ang="16200000" scaled="0"/>
          </a:gradFill>
          <a:ln cap="flat" cmpd="sng" w="9525">
            <a:solidFill>
              <a:srgbClr val="2F2F98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ORGANIC</a:t>
            </a:r>
            <a:endParaRPr/>
          </a:p>
        </p:txBody>
      </p:sp>
      <p:sp>
        <p:nvSpPr>
          <p:cNvPr id="439" name="Google Shape;439;p44"/>
          <p:cNvSpPr/>
          <p:nvPr/>
        </p:nvSpPr>
        <p:spPr>
          <a:xfrm>
            <a:off x="5638800" y="2667000"/>
            <a:ext cx="2438400" cy="32766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A8A8EA"/>
              </a:gs>
              <a:gs pos="35000">
                <a:srgbClr val="C3C3EF"/>
              </a:gs>
              <a:gs pos="100000">
                <a:srgbClr val="E8E8FA"/>
              </a:gs>
            </a:gsLst>
            <a:lin ang="16200000" scaled="0"/>
          </a:gradFill>
          <a:ln cap="flat" cmpd="sng" w="9525">
            <a:solidFill>
              <a:srgbClr val="2F2F98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Overlock"/>
              <a:buNone/>
            </a:pPr>
            <a:r>
              <a:rPr b="1" i="0" lang="en-US" sz="1800" u="sng">
                <a:solidFill>
                  <a:srgbClr val="0070C0"/>
                </a:solidFill>
                <a:latin typeface="Overlock"/>
                <a:ea typeface="Overlock"/>
                <a:cs typeface="Overlock"/>
                <a:sym typeface="Overlock"/>
              </a:rPr>
              <a:t>CARBOHTDRATES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LIPIDS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PROTEINS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NUCLIC ACIDS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ENZYMES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VITAMINS</a:t>
            </a:r>
            <a:endParaRPr/>
          </a:p>
        </p:txBody>
      </p:sp>
      <p:sp>
        <p:nvSpPr>
          <p:cNvPr id="440" name="Google Shape;440;p44"/>
          <p:cNvSpPr/>
          <p:nvPr/>
        </p:nvSpPr>
        <p:spPr>
          <a:xfrm>
            <a:off x="4572000" y="1417637"/>
            <a:ext cx="2155825" cy="46037"/>
          </a:xfrm>
          <a:prstGeom prst="leftRightArrow">
            <a:avLst>
              <a:gd fmla="val 231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89A4A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1" name="Google Shape;441;p44"/>
          <p:cNvSpPr/>
          <p:nvPr/>
        </p:nvSpPr>
        <p:spPr>
          <a:xfrm>
            <a:off x="2514600" y="1417637"/>
            <a:ext cx="2057400" cy="46037"/>
          </a:xfrm>
          <a:prstGeom prst="leftRightArrow">
            <a:avLst>
              <a:gd fmla="val 242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89A4A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2" name="Google Shape;442;p44"/>
          <p:cNvSpPr txBox="1"/>
          <p:nvPr/>
        </p:nvSpPr>
        <p:spPr>
          <a:xfrm>
            <a:off x="990600" y="3108325"/>
            <a:ext cx="4572000" cy="2308225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These are very large molecules of many        </a:t>
            </a:r>
            <a:r>
              <a:rPr b="1" i="0" lang="en-US" sz="1800" u="non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ATOMS  </a:t>
            </a:r>
            <a:r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covalently bonded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ENERGY</a:t>
            </a:r>
            <a:r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is stored in the </a:t>
            </a:r>
            <a:r>
              <a:rPr b="1" i="0" lang="en-US" sz="18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COVALENT BONDS</a:t>
            </a:r>
            <a:r>
              <a:rPr b="1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When we eat ,we get ENERGY to lives because chemical reactions within our bodies break these bonds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3" name="Google Shape;443;p44"/>
          <p:cNvSpPr/>
          <p:nvPr/>
        </p:nvSpPr>
        <p:spPr>
          <a:xfrm>
            <a:off x="6858000" y="2324100"/>
            <a:ext cx="76200" cy="342900"/>
          </a:xfrm>
          <a:prstGeom prst="downArrow">
            <a:avLst>
              <a:gd fmla="val 192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89A4A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p44"/>
          <p:cNvSpPr/>
          <p:nvPr/>
        </p:nvSpPr>
        <p:spPr>
          <a:xfrm>
            <a:off x="2514600" y="1417637"/>
            <a:ext cx="46037" cy="544512"/>
          </a:xfrm>
          <a:prstGeom prst="downArrow">
            <a:avLst>
              <a:gd fmla="val 20687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89A4A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5" name="Google Shape;445;p44"/>
          <p:cNvSpPr/>
          <p:nvPr/>
        </p:nvSpPr>
        <p:spPr>
          <a:xfrm>
            <a:off x="6727825" y="1439862"/>
            <a:ext cx="46037" cy="522287"/>
          </a:xfrm>
          <a:prstGeom prst="downArrow">
            <a:avLst>
              <a:gd fmla="val 20648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89A4A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45"/>
          <p:cNvSpPr txBox="1"/>
          <p:nvPr>
            <p:ph type="title"/>
          </p:nvPr>
        </p:nvSpPr>
        <p:spPr>
          <a:xfrm>
            <a:off x="381000" y="1143000"/>
            <a:ext cx="8229600" cy="12588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What are the 4 biomolecules?</a:t>
            </a:r>
            <a:endParaRPr/>
          </a:p>
        </p:txBody>
      </p:sp>
      <p:sp>
        <p:nvSpPr>
          <p:cNvPr id="451" name="Google Shape;451;p45"/>
          <p:cNvSpPr txBox="1"/>
          <p:nvPr>
            <p:ph idx="1" type="body"/>
          </p:nvPr>
        </p:nvSpPr>
        <p:spPr>
          <a:xfrm>
            <a:off x="533400" y="2327275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1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Carbohydrates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1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Lipids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1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Nucleic Acids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1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Proteins</a:t>
            </a:r>
            <a:endParaRPr/>
          </a:p>
        </p:txBody>
      </p:sp>
      <p:sp>
        <p:nvSpPr>
          <p:cNvPr id="452" name="Google Shape;452;p45"/>
          <p:cNvSpPr txBox="1"/>
          <p:nvPr/>
        </p:nvSpPr>
        <p:spPr>
          <a:xfrm>
            <a:off x="4114800" y="2057400"/>
            <a:ext cx="4343400" cy="304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arkisim"/>
              <a:buNone/>
            </a:pPr>
            <a:r>
              <a:rPr b="1" i="0" lang="en-US" sz="2800" u="none">
                <a:solidFill>
                  <a:srgbClr val="000000"/>
                </a:solidFill>
                <a:latin typeface="Narkisim"/>
                <a:ea typeface="Narkisim"/>
                <a:cs typeface="Narkisim"/>
                <a:sym typeface="Narkisim"/>
              </a:rPr>
              <a:t>   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1" i="0" sz="2800" u="none">
              <a:solidFill>
                <a:srgbClr val="000000"/>
              </a:solidFill>
              <a:latin typeface="Narkisim"/>
              <a:ea typeface="Narkisim"/>
              <a:cs typeface="Narkisim"/>
              <a:sym typeface="Narkisi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1" i="0" sz="2800" u="none">
              <a:solidFill>
                <a:srgbClr val="000000"/>
              </a:solidFill>
              <a:latin typeface="Narkisim"/>
              <a:ea typeface="Narkisim"/>
              <a:cs typeface="Narkisim"/>
              <a:sym typeface="Narkisi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arkisim"/>
              <a:buNone/>
            </a:pPr>
            <a:r>
              <a:rPr b="1" i="0" lang="en-US" sz="2800" u="none">
                <a:solidFill>
                  <a:srgbClr val="000000"/>
                </a:solidFill>
                <a:latin typeface="Narkisim"/>
                <a:ea typeface="Narkisim"/>
                <a:cs typeface="Narkisim"/>
                <a:sym typeface="Narkisim"/>
              </a:rPr>
              <a:t>     </a:t>
            </a:r>
            <a:endParaRPr/>
          </a:p>
        </p:txBody>
      </p:sp>
      <p:sp>
        <p:nvSpPr>
          <p:cNvPr id="453" name="Google Shape;453;p45"/>
          <p:cNvSpPr txBox="1"/>
          <p:nvPr/>
        </p:nvSpPr>
        <p:spPr>
          <a:xfrm>
            <a:off x="0" y="4724400"/>
            <a:ext cx="9144000" cy="16764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400"/>
              <a:buFont typeface="Arimo"/>
              <a:buNone/>
            </a:pPr>
            <a:r>
              <a:rPr b="1" i="0" lang="en-US" sz="2400" u="none">
                <a:solidFill>
                  <a:srgbClr val="7030A0"/>
                </a:solidFill>
                <a:latin typeface="Arimo"/>
                <a:ea typeface="Arimo"/>
                <a:cs typeface="Arimo"/>
                <a:sym typeface="Arimo"/>
              </a:rPr>
              <a:t>W</a:t>
            </a:r>
            <a:r>
              <a:rPr b="1" i="0" lang="en-US" sz="2000" u="none">
                <a:solidFill>
                  <a:srgbClr val="7030A0"/>
                </a:solidFill>
                <a:latin typeface="Arimo"/>
                <a:ea typeface="Arimo"/>
                <a:cs typeface="Arimo"/>
                <a:sym typeface="Arimo"/>
              </a:rPr>
              <a:t>E TYPICALLY GET BIOMOLECULES FROM FOOD…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000"/>
              <a:buFont typeface="Arimo"/>
              <a:buNone/>
            </a:pPr>
            <a:r>
              <a:rPr b="1" i="0" lang="en-US" sz="2000" u="none">
                <a:solidFill>
                  <a:srgbClr val="7030A0"/>
                </a:solidFill>
                <a:latin typeface="Arimo"/>
                <a:ea typeface="Arimo"/>
                <a:cs typeface="Arimo"/>
                <a:sym typeface="Arimo"/>
              </a:rPr>
              <a:t>THIS IS WHY WE MUST EAT IN THE FIRST PLACE!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000"/>
              <a:buFont typeface="Arimo"/>
              <a:buNone/>
            </a:pPr>
            <a:r>
              <a:rPr b="1" i="0" lang="en-US" sz="2000" u="none">
                <a:solidFill>
                  <a:srgbClr val="7030A0"/>
                </a:solidFill>
                <a:latin typeface="Arimo"/>
                <a:ea typeface="Arimo"/>
                <a:cs typeface="Arimo"/>
                <a:sym typeface="Arimo"/>
              </a:rPr>
              <a:t>THE BIOMOLECULES SERVE TO KEEP ORGANISMS ALIVE.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2000" fill="hold"/>
                                        <p:tgtEl>
                                          <p:spTgt spid="4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46"/>
          <p:cNvSpPr txBox="1"/>
          <p:nvPr/>
        </p:nvSpPr>
        <p:spPr>
          <a:xfrm>
            <a:off x="990600" y="609600"/>
            <a:ext cx="71628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70000" lnSpcReduction="20000"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ibre Baskerville"/>
              <a:buNone/>
            </a:pPr>
            <a:r>
              <a:rPr b="0" i="0" lang="en-US" sz="4800" u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#1: CARBOHYDRATES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ibre Baskerville"/>
              <a:buNone/>
            </a:pPr>
            <a:r>
              <a:rPr b="0" i="0" lang="en-US" sz="4800" u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ARE SUGARS!</a:t>
            </a:r>
            <a:endParaRPr/>
          </a:p>
        </p:txBody>
      </p:sp>
      <p:pic>
        <p:nvPicPr>
          <p:cNvPr descr="C:\Users\Lindsey Michelle\AppData\Local\Microsoft\Windows\Temporary Internet Files\Content.IE5\W9SEIUTQ\MC900441777[1].png" id="459" name="Google Shape;459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19600" y="4267200"/>
            <a:ext cx="2133600" cy="2133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Lindsey Michelle\AppData\Local\Microsoft\Windows\Temporary Internet Files\Content.IE5\W9SEIUTQ\MC900436357[1].png" id="460" name="Google Shape;460;p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58000" y="1524000"/>
            <a:ext cx="1714500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Lindsey Michelle\AppData\Local\Microsoft\Windows\Temporary Internet Files\Content.IE5\W9SEIUTQ\MC900215358[1].wmf" id="461" name="Google Shape;461;p4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895600" y="4114800"/>
            <a:ext cx="1554162" cy="22002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Lindsey Michelle\AppData\Local\Microsoft\Windows\Temporary Internet Files\Content.IE5\W9SEIUTQ\MC900331257[1].wmf" id="462" name="Google Shape;462;p4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34200" y="4648200"/>
            <a:ext cx="1812925" cy="17875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Lindsey Michelle\AppData\Local\Microsoft\Windows\Temporary Internet Files\Content.IE5\7DZCPFI3\MC900232277[1].wmf" id="463" name="Google Shape;463;p4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324600" y="3200400"/>
            <a:ext cx="1822450" cy="1120775"/>
          </a:xfrm>
          <a:prstGeom prst="rect">
            <a:avLst/>
          </a:prstGeom>
          <a:noFill/>
          <a:ln>
            <a:noFill/>
          </a:ln>
        </p:spPr>
      </p:pic>
      <p:sp>
        <p:nvSpPr>
          <p:cNvPr id="464" name="Google Shape;464;p46"/>
          <p:cNvSpPr txBox="1"/>
          <p:nvPr/>
        </p:nvSpPr>
        <p:spPr>
          <a:xfrm>
            <a:off x="2438400" y="1783925"/>
            <a:ext cx="51054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ibre Baskerville"/>
              <a:buNone/>
            </a:pPr>
            <a:r>
              <a:rPr b="1" i="0" lang="en-US" sz="2400" u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We get 4 kilocalories per gram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ibre Baskerville"/>
              <a:buNone/>
            </a:pPr>
            <a:r>
              <a:rPr b="1" i="0" lang="en-US" sz="2400" u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of carb that we eat!</a:t>
            </a:r>
            <a:endParaRPr/>
          </a:p>
        </p:txBody>
      </p:sp>
      <p:pic>
        <p:nvPicPr>
          <p:cNvPr descr="http://kidshealth.org/kid/stay_healthy/food/images_86067/1068041769175.nutrition_label.gif" id="465" name="Google Shape;465;p4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0" y="1604962"/>
            <a:ext cx="2438400" cy="5253037"/>
          </a:xfrm>
          <a:prstGeom prst="rect">
            <a:avLst/>
          </a:prstGeom>
          <a:noFill/>
          <a:ln>
            <a:noFill/>
          </a:ln>
        </p:spPr>
      </p:pic>
      <p:sp>
        <p:nvSpPr>
          <p:cNvPr id="466" name="Google Shape;466;p46"/>
          <p:cNvSpPr/>
          <p:nvPr/>
        </p:nvSpPr>
        <p:spPr>
          <a:xfrm>
            <a:off x="2362200" y="4038600"/>
            <a:ext cx="914400" cy="304800"/>
          </a:xfrm>
          <a:prstGeom prst="leftArrow">
            <a:avLst>
              <a:gd fmla="val 36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89A4A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4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What are Carbohydrates?</a:t>
            </a:r>
            <a:endParaRPr/>
          </a:p>
        </p:txBody>
      </p:sp>
      <p:sp>
        <p:nvSpPr>
          <p:cNvPr id="472" name="Google Shape;472;p47"/>
          <p:cNvSpPr txBox="1"/>
          <p:nvPr>
            <p:ph idx="1" type="body"/>
          </p:nvPr>
        </p:nvSpPr>
        <p:spPr>
          <a:xfrm>
            <a:off x="0" y="1295400"/>
            <a:ext cx="9144000" cy="4830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73050" lvl="0" marL="27305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Noto Sans Symbols"/>
              <a:buChar char="⚫"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Most common organic molecule</a:t>
            </a:r>
            <a:endParaRPr/>
          </a:p>
          <a:p>
            <a:pPr indent="-273050" lvl="0" marL="273050" marR="0" rtl="0" algn="l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Noto Sans Symbols"/>
              <a:buChar char="⚫"/>
            </a:pPr>
            <a:r>
              <a:rPr b="1" i="0" lang="en-US" sz="32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Function</a:t>
            </a:r>
            <a:r>
              <a:rPr b="1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Primary energy source our body needs</a:t>
            </a:r>
            <a:endParaRPr/>
          </a:p>
          <a:p>
            <a:pPr indent="-273050" lvl="0" marL="273050" marR="0" rtl="0" algn="l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Noto Sans Symbols"/>
              <a:buChar char="⚫"/>
            </a:pPr>
            <a:r>
              <a:rPr b="1" i="0" lang="en-US" sz="32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Elements present</a:t>
            </a: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C, H, O (1:2:1 ratio)</a:t>
            </a:r>
            <a:endParaRPr/>
          </a:p>
          <a:p>
            <a:pPr indent="-273050" lvl="0" marL="273050" marR="0" rtl="0" algn="l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Noto Sans Symbols"/>
              <a:buChar char="⚫"/>
            </a:pPr>
            <a:r>
              <a:rPr b="1" i="0" lang="en-US" sz="32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Monomer (building block):</a:t>
            </a:r>
            <a:br>
              <a:rPr b="1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Monosaccharides (Glucose is most common)</a:t>
            </a:r>
            <a:endParaRPr/>
          </a:p>
          <a:p>
            <a:pPr indent="-273050" lvl="0" marL="273050" marR="0" rtl="0" algn="l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Noto Sans Symbols"/>
              <a:buChar char="⚫"/>
            </a:pPr>
            <a:r>
              <a:rPr b="1" i="0" lang="en-US" sz="32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Polymer:</a:t>
            </a:r>
            <a:r>
              <a:rPr b="1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Polysaccharides (starch, Glycogen, Cellulose, Chitin)</a:t>
            </a:r>
            <a:endParaRPr/>
          </a:p>
          <a:p>
            <a:pPr indent="-273050" lvl="0" marL="273050" marR="0" rtl="0" algn="l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Noto Sans Symbols"/>
              <a:buChar char="⚫"/>
            </a:pPr>
            <a:r>
              <a:rPr b="1" i="0" lang="en-US" sz="32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Examples</a:t>
            </a: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Chocolate, Bread, Pasta, Fruits, Vegetables (ALL FROM PLANTS!!!)</a:t>
            </a:r>
            <a:endParaRPr/>
          </a:p>
          <a:p>
            <a: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3" name="Google Shape;473;p47"/>
          <p:cNvSpPr/>
          <p:nvPr/>
        </p:nvSpPr>
        <p:spPr>
          <a:xfrm>
            <a:off x="7315200" y="2438400"/>
            <a:ext cx="1828800" cy="647700"/>
          </a:xfrm>
          <a:prstGeom prst="leftArrow">
            <a:avLst>
              <a:gd fmla="val 3825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89A4A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</a:pPr>
            <a:r>
              <a:rPr b="0" i="0" lang="en-US" sz="16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IMPORTANT!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4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Sugars that make up Carbs</a:t>
            </a:r>
            <a:endParaRPr/>
          </a:p>
        </p:txBody>
      </p:sp>
      <p:sp>
        <p:nvSpPr>
          <p:cNvPr id="479" name="Google Shape;479;p48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Noto Sans Symbols"/>
              <a:buChar char="⚫"/>
            </a:pPr>
            <a:r>
              <a:rPr b="1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Single sugar: </a:t>
            </a:r>
            <a:r>
              <a:rPr b="0" i="0" lang="en-US" sz="3200" u="none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monosaccharide</a:t>
            </a:r>
            <a:endParaRPr/>
          </a:p>
          <a:p>
            <a:pPr indent="-273049" lvl="1" marL="639762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Noto Sans Symbols"/>
              <a:buChar char="⚫"/>
            </a:pPr>
            <a:r>
              <a:rPr b="0" i="0" lang="en-US" sz="2800" u="none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Ex: </a:t>
            </a:r>
            <a:r>
              <a:rPr b="0" i="0" lang="en-US" sz="2800" u="none" cap="none" strike="noStrike">
                <a:solidFill>
                  <a:srgbClr val="262673"/>
                </a:solidFill>
                <a:latin typeface="Arial"/>
                <a:ea typeface="Arial"/>
                <a:cs typeface="Arial"/>
                <a:sym typeface="Arial"/>
              </a:rPr>
              <a:t>glucose</a:t>
            </a:r>
            <a:r>
              <a:rPr b="0" i="0" lang="en-US" sz="2800" u="none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 , </a:t>
            </a:r>
            <a:r>
              <a:rPr b="0" i="0" lang="en-US" sz="2800" u="none" cap="none" strike="noStrike">
                <a:solidFill>
                  <a:srgbClr val="262673"/>
                </a:solidFill>
                <a:latin typeface="Arial"/>
                <a:ea typeface="Arial"/>
                <a:cs typeface="Arial"/>
                <a:sym typeface="Arial"/>
              </a:rPr>
              <a:t>fructose</a:t>
            </a:r>
            <a:r>
              <a:rPr b="0" i="0" lang="en-US" sz="2800" u="none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 (in fruits)</a:t>
            </a:r>
            <a:endParaRPr/>
          </a:p>
          <a:p>
            <a:pPr indent="-273050" lvl="0" marL="27305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Noto Sans Symbols"/>
              <a:buChar char="⚫"/>
            </a:pPr>
            <a:r>
              <a:rPr b="1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 monosaccharides: </a:t>
            </a: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disaccharide</a:t>
            </a:r>
            <a:endParaRPr/>
          </a:p>
          <a:p>
            <a:pPr indent="-273049" lvl="1" marL="639762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Noto Sans Symbols"/>
              <a:buChar char="⚫"/>
            </a:pPr>
            <a:r>
              <a:rPr b="0" i="0" lang="en-US" sz="2800" u="none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Ex: maltose, sucrose</a:t>
            </a:r>
            <a:endParaRPr/>
          </a:p>
          <a:p>
            <a:pPr indent="-273050" lvl="0" marL="27305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Noto Sans Symbols"/>
              <a:buChar char="⚫"/>
            </a:pPr>
            <a:r>
              <a:rPr b="1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3+ monosaccharides: </a:t>
            </a: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polysaccharide</a:t>
            </a:r>
            <a:endParaRPr/>
          </a:p>
          <a:p>
            <a:pPr indent="-273049" lvl="1" marL="639762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Noto Sans Symbols"/>
              <a:buChar char="⚫"/>
            </a:pPr>
            <a:r>
              <a:rPr b="0" i="0" lang="en-US" sz="2800" u="none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Ex: Starch, Glycogen, Cellulose, and Chitin</a:t>
            </a:r>
            <a:endParaRPr/>
          </a:p>
        </p:txBody>
      </p:sp>
      <p:pic>
        <p:nvPicPr>
          <p:cNvPr descr="ANd9GcQA29i4lRmHQdg5iQORzMwJsW1Uwp6JJddqCCIZDtOoxIiqErLMgZZO4Q" id="480" name="Google Shape;480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82400" y="1417625"/>
            <a:ext cx="1917700" cy="1295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tokresource.org/tok_classes/biobiobio/biomenu/carbs_lipids_proteins/polysaccharide_1_c_la_784.jpg" id="481" name="Google Shape;481;p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76600" y="4905375"/>
            <a:ext cx="2209800" cy="1952625"/>
          </a:xfrm>
          <a:prstGeom prst="rect">
            <a:avLst/>
          </a:prstGeom>
          <a:noFill/>
          <a:ln>
            <a:noFill/>
          </a:ln>
        </p:spPr>
      </p:pic>
      <p:sp>
        <p:nvSpPr>
          <p:cNvPr id="482" name="Google Shape;482;p48"/>
          <p:cNvSpPr/>
          <p:nvPr/>
        </p:nvSpPr>
        <p:spPr>
          <a:xfrm>
            <a:off x="5781675" y="4708525"/>
            <a:ext cx="1958975" cy="1158875"/>
          </a:xfrm>
          <a:prstGeom prst="wedgeEllipseCallout">
            <a:avLst>
              <a:gd fmla="val -2208" name="adj1"/>
              <a:gd fmla="val 25365" name="adj2"/>
            </a:avLst>
          </a:prstGeom>
          <a:solidFill>
            <a:srgbClr val="E4F3F4">
              <a:alpha val="34509"/>
            </a:srgbClr>
          </a:solidFill>
          <a:ln cap="flat" cmpd="sng" w="25400">
            <a:solidFill>
              <a:srgbClr val="89A4A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2BFC5"/>
              </a:buClr>
              <a:buSzPts val="1200"/>
              <a:buFont typeface="Arial"/>
              <a:buNone/>
            </a:pPr>
            <a:r>
              <a:rPr b="0" i="0" lang="en-US" sz="1200" u="none">
                <a:solidFill>
                  <a:srgbClr val="72BFC5"/>
                </a:solidFill>
                <a:latin typeface="Arial"/>
                <a:ea typeface="Arial"/>
                <a:cs typeface="Arial"/>
                <a:sym typeface="Arial"/>
              </a:rPr>
              <a:t>I am a polysaccharide!</a:t>
            </a:r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49"/>
          <p:cNvSpPr txBox="1"/>
          <p:nvPr>
            <p:ph type="title"/>
          </p:nvPr>
        </p:nvSpPr>
        <p:spPr>
          <a:xfrm>
            <a:off x="609600" y="685800"/>
            <a:ext cx="8229600" cy="12588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Types of polysaccharides</a:t>
            </a:r>
            <a:endParaRPr/>
          </a:p>
        </p:txBody>
      </p:sp>
      <p:sp>
        <p:nvSpPr>
          <p:cNvPr id="488" name="Google Shape;488;p49"/>
          <p:cNvSpPr txBox="1"/>
          <p:nvPr>
            <p:ph idx="1" type="body"/>
          </p:nvPr>
        </p:nvSpPr>
        <p:spPr>
          <a:xfrm>
            <a:off x="457200" y="1668462"/>
            <a:ext cx="8229600" cy="5189537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Noto Sans Symbols"/>
              <a:buChar char="⚫"/>
            </a:pPr>
            <a:r>
              <a:rPr b="1" i="0" lang="en-US" sz="3200" u="sng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Starch</a:t>
            </a: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endParaRPr/>
          </a:p>
          <a:p>
            <a:pPr indent="-273049" lvl="1" marL="639762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Noto Sans Symbols"/>
              <a:buChar char="⚫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Used for energy storage in plants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3049" lvl="1" marL="639762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Noto Sans Symbols"/>
              <a:buChar char="⚫"/>
            </a:pPr>
            <a:r>
              <a:rPr b="0" i="0" lang="en-US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Potatoes, pasta and rice are starches</a:t>
            </a:r>
            <a:endParaRPr/>
          </a:p>
          <a:p>
            <a:pPr indent="-273049" lvl="1" marL="639762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Noto Sans Symbols"/>
              <a:buChar char="⚫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They provide a quick form of energy for the body</a:t>
            </a:r>
            <a:endParaRPr/>
          </a:p>
          <a:p>
            <a:pPr indent="-95249" lvl="1" marL="639762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3050" lvl="0" marL="27305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Char char="•"/>
            </a:pPr>
            <a:r>
              <a:rPr b="1" i="0" lang="en-US" sz="3200" u="sng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Glycogen:</a:t>
            </a:r>
            <a:endParaRPr/>
          </a:p>
          <a:p>
            <a:pPr indent="-273049" lvl="1" marL="639762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Used for energy storage in animals</a:t>
            </a:r>
            <a:endParaRPr/>
          </a:p>
          <a:p>
            <a:pPr indent="-69850" lvl="0" marL="27305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Noto Sans Symbols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Nd9GcSlN9VbHOnegbmdYKscyaa30ewK-jdAI25PnPk8Xxb9sGjcNXTBdeHrjQ" id="489" name="Google Shape;489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77000" y="660400"/>
            <a:ext cx="2819400" cy="12287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rbohydrates" id="490" name="Google Shape;490;p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67150" y="1579562"/>
            <a:ext cx="2228850" cy="773112"/>
          </a:xfrm>
          <a:prstGeom prst="rect">
            <a:avLst/>
          </a:prstGeom>
          <a:noFill/>
          <a:ln>
            <a:noFill/>
          </a:ln>
        </p:spPr>
      </p:pic>
      <p:sp>
        <p:nvSpPr>
          <p:cNvPr id="491" name="Google Shape;491;p49"/>
          <p:cNvSpPr/>
          <p:nvPr/>
        </p:nvSpPr>
        <p:spPr>
          <a:xfrm>
            <a:off x="2533650" y="4062412"/>
            <a:ext cx="1295400" cy="1066800"/>
          </a:xfrm>
          <a:prstGeom prst="wedgeEllipseCallout">
            <a:avLst>
              <a:gd fmla="val 821" name="adj1"/>
              <a:gd fmla="val 20250" name="adj2"/>
            </a:avLst>
          </a:prstGeom>
          <a:solidFill>
            <a:srgbClr val="E4F3F4">
              <a:alpha val="34509"/>
            </a:srgbClr>
          </a:solidFill>
          <a:ln cap="flat" cmpd="sng" w="25400">
            <a:solidFill>
              <a:srgbClr val="89A4A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2BFC5"/>
              </a:buClr>
              <a:buSzPts val="1200"/>
              <a:buFont typeface="Arial"/>
              <a:buNone/>
            </a:pPr>
            <a:r>
              <a:rPr b="0" i="0" lang="en-US" sz="1200" u="none">
                <a:solidFill>
                  <a:srgbClr val="72BFC5"/>
                </a:solidFill>
                <a:latin typeface="Arial"/>
                <a:ea typeface="Arial"/>
                <a:cs typeface="Arial"/>
                <a:sym typeface="Arial"/>
              </a:rPr>
              <a:t>I am formed in the Liver!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How Did Cells Originate?</a:t>
            </a:r>
            <a:br>
              <a:rPr b="0" i="0" lang="en-US" sz="4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endParaRPr/>
          </a:p>
        </p:txBody>
      </p:sp>
      <p:sp>
        <p:nvSpPr>
          <p:cNvPr id="161" name="Google Shape;161;p5"/>
          <p:cNvSpPr txBox="1"/>
          <p:nvPr/>
        </p:nvSpPr>
        <p:spPr>
          <a:xfrm>
            <a:off x="381000" y="1143000"/>
            <a:ext cx="8229600" cy="56943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78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Researchers hypothesize that all organisms on Earth today originated from a single cell that existed some 3.5 to 3.8 billion years ago.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78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original cell was likely little more than a sac of small organic molecules and RNA-like material that had both informational and catalytic functions.</a:t>
            </a:r>
            <a:endParaRPr/>
          </a:p>
          <a:p>
            <a:pPr indent="-1778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-1778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Over time, the more stable DNA molecule </a:t>
            </a: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evolved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to take over the information storage function, whereas</a:t>
            </a:r>
            <a:r>
              <a:rPr b="0" i="0" lang="en-US" sz="28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 proteins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with a greater variety of structures than nucleic acids, took over the catalytic functions.</a:t>
            </a:r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5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More Polysaccharides</a:t>
            </a:r>
            <a:endParaRPr/>
          </a:p>
        </p:txBody>
      </p:sp>
      <p:sp>
        <p:nvSpPr>
          <p:cNvPr id="497" name="Google Shape;497;p50"/>
          <p:cNvSpPr txBox="1"/>
          <p:nvPr>
            <p:ph idx="1" type="body"/>
          </p:nvPr>
        </p:nvSpPr>
        <p:spPr>
          <a:xfrm>
            <a:off x="457200" y="1295400"/>
            <a:ext cx="4800600" cy="55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Char char="•"/>
            </a:pPr>
            <a:r>
              <a:rPr b="1" i="0" lang="en-US" sz="3200" u="sng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Cellulose</a:t>
            </a: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Provides structural support in plants (found in the cell wall)</a:t>
            </a:r>
            <a:endParaRPr/>
          </a:p>
          <a:p>
            <a:pPr indent="-1079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1" i="0" lang="en-US" sz="32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Chitin</a:t>
            </a: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Found in exoskeletens of arthropods (insects, spiders)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Found in cell wall of some fungi</a:t>
            </a:r>
            <a:endParaRPr/>
          </a:p>
        </p:txBody>
      </p:sp>
      <p:pic>
        <p:nvPicPr>
          <p:cNvPr descr="http://www.bio.miami.edu/dana/pix/cellwall.jpg" id="498" name="Google Shape;498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57800" y="381000"/>
            <a:ext cx="3886200" cy="2819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biology.unm.edu/ccouncil/Biology_203/Images/Fungi/bracket_fungi.jpg" id="499" name="Google Shape;499;p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16687" y="4724400"/>
            <a:ext cx="2622550" cy="2133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saburchill.com/ans02/images2/200807055.jpg" id="500" name="Google Shape;500;p5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257800" y="3657600"/>
            <a:ext cx="2174875" cy="1905000"/>
          </a:xfrm>
          <a:prstGeom prst="rect">
            <a:avLst/>
          </a:prstGeom>
          <a:noFill/>
          <a:ln>
            <a:noFill/>
          </a:ln>
        </p:spPr>
      </p:pic>
      <p:sp>
        <p:nvSpPr>
          <p:cNvPr id="501" name="Google Shape;501;p50"/>
          <p:cNvSpPr txBox="1"/>
          <p:nvPr/>
        </p:nvSpPr>
        <p:spPr>
          <a:xfrm>
            <a:off x="1295400" y="3200400"/>
            <a:ext cx="2286000" cy="5334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ibre Baskerville"/>
              <a:buNone/>
            </a:pPr>
            <a:r>
              <a:rPr b="0" i="0" lang="en-US" sz="2400" u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GIVES US FIBER!!!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51"/>
          <p:cNvSpPr txBox="1"/>
          <p:nvPr>
            <p:ph type="title"/>
          </p:nvPr>
        </p:nvSpPr>
        <p:spPr>
          <a:xfrm>
            <a:off x="0" y="1905000"/>
            <a:ext cx="4038600" cy="11430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Take a minute to find the word that does NOT belong. Raise your hand, do not shout out!</a:t>
            </a:r>
            <a:endParaRPr/>
          </a:p>
        </p:txBody>
      </p:sp>
      <p:pic>
        <p:nvPicPr>
          <p:cNvPr descr="carb.jpg" id="507" name="Google Shape;507;p5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25925" y="0"/>
            <a:ext cx="4918075" cy="675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52"/>
          <p:cNvSpPr txBox="1"/>
          <p:nvPr/>
        </p:nvSpPr>
        <p:spPr>
          <a:xfrm>
            <a:off x="1066800" y="304800"/>
            <a:ext cx="7162800" cy="198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Libre Baskerville"/>
              <a:buNone/>
            </a:pPr>
            <a:r>
              <a:rPr b="0" i="0" lang="en-US" sz="4800" u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#2: LIPIDS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Libre Baskerville"/>
              <a:buNone/>
            </a:pPr>
            <a:r>
              <a:rPr b="0" i="0" lang="en-US" sz="4800" u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ARE FATS</a:t>
            </a:r>
            <a:endParaRPr/>
          </a:p>
        </p:txBody>
      </p:sp>
      <p:pic>
        <p:nvPicPr>
          <p:cNvPr descr="C:\Users\Lindsey Michelle\AppData\Local\Microsoft\Windows\Temporary Internet Files\Content.IE5\W9SEIUTQ\MC900391612[1].wmf" id="513" name="Google Shape;513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86600" y="1295400"/>
            <a:ext cx="1697037" cy="18383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Lindsey Michelle\AppData\Local\Microsoft\Windows\Temporary Internet Files\Content.IE5\7DZCPFI3\MC900264238[1].wmf" id="514" name="Google Shape;514;p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19800" y="5105400"/>
            <a:ext cx="2551112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Lindsey Michelle\AppData\Local\Microsoft\Windows\Temporary Internet Files\Content.IE5\WR4RAWAI\MC900264252[1].wmf" id="515" name="Google Shape;515;p5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590800" y="4876800"/>
            <a:ext cx="1416050" cy="990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Lindsey Michelle\AppData\Local\Microsoft\Windows\Temporary Internet Files\Content.IE5\WR4RAWAI\MC900436908[1].png" id="516" name="Google Shape;516;p5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114800" y="4648200"/>
            <a:ext cx="1714500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kidshealth.org/kid/stay_healthy/food/images_86067/1068041769175.nutrition_label.gif" id="517" name="Google Shape;517;p5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0" y="1600200"/>
            <a:ext cx="2439987" cy="5257800"/>
          </a:xfrm>
          <a:prstGeom prst="rect">
            <a:avLst/>
          </a:prstGeom>
          <a:noFill/>
          <a:ln>
            <a:noFill/>
          </a:ln>
        </p:spPr>
      </p:pic>
      <p:sp>
        <p:nvSpPr>
          <p:cNvPr id="518" name="Google Shape;518;p52"/>
          <p:cNvSpPr txBox="1"/>
          <p:nvPr/>
        </p:nvSpPr>
        <p:spPr>
          <a:xfrm>
            <a:off x="3048000" y="2286000"/>
            <a:ext cx="3581400" cy="236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ibre Baskerville"/>
              <a:buNone/>
            </a:pPr>
            <a:r>
              <a:rPr b="1" i="0" lang="en-US" sz="2400" u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We get 9 kcals per gram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ibre Baskerville"/>
              <a:buNone/>
            </a:pPr>
            <a:r>
              <a:rPr b="1" i="0" lang="en-US" sz="2400" u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Of fat that we consume. </a:t>
            </a:r>
            <a:endParaRPr/>
          </a:p>
        </p:txBody>
      </p:sp>
      <p:sp>
        <p:nvSpPr>
          <p:cNvPr id="519" name="Google Shape;519;p52"/>
          <p:cNvSpPr/>
          <p:nvPr/>
        </p:nvSpPr>
        <p:spPr>
          <a:xfrm>
            <a:off x="2438400" y="3200400"/>
            <a:ext cx="533400" cy="228600"/>
          </a:xfrm>
          <a:prstGeom prst="leftArrow">
            <a:avLst>
              <a:gd fmla="val 4629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89A4A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53"/>
          <p:cNvSpPr txBox="1"/>
          <p:nvPr>
            <p:ph type="title"/>
          </p:nvPr>
        </p:nvSpPr>
        <p:spPr>
          <a:xfrm>
            <a:off x="457200" y="158750"/>
            <a:ext cx="8229600" cy="7556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Federo"/>
              <a:buNone/>
            </a:pPr>
            <a:r>
              <a:rPr b="1" i="0" lang="en-US" sz="4000" u="none">
                <a:solidFill>
                  <a:schemeClr val="dk2"/>
                </a:solidFill>
                <a:latin typeface="Federo"/>
                <a:ea typeface="Federo"/>
                <a:cs typeface="Federo"/>
                <a:sym typeface="Federo"/>
              </a:rPr>
              <a:t>Lipids</a:t>
            </a:r>
            <a:endParaRPr/>
          </a:p>
        </p:txBody>
      </p:sp>
      <p:sp>
        <p:nvSpPr>
          <p:cNvPr id="525" name="Google Shape;525;p53"/>
          <p:cNvSpPr txBox="1"/>
          <p:nvPr>
            <p:ph idx="1" type="body"/>
          </p:nvPr>
        </p:nvSpPr>
        <p:spPr>
          <a:xfrm>
            <a:off x="0" y="990600"/>
            <a:ext cx="6934200" cy="55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73050" lvl="0" marL="2730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Noto Sans Symbols"/>
              <a:buChar char="⚫"/>
            </a:pPr>
            <a:r>
              <a:rPr b="1" i="0" lang="en-US" sz="32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Function</a:t>
            </a: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b="0" i="0" lang="en-US" sz="3200" u="none">
                <a:solidFill>
                  <a:srgbClr val="262673"/>
                </a:solidFill>
                <a:latin typeface="Arial"/>
                <a:ea typeface="Arial"/>
                <a:cs typeface="Arial"/>
                <a:sym typeface="Arial"/>
              </a:rPr>
              <a:t>Store energy, </a:t>
            </a: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Insulates your body, and make up the cell membrane!</a:t>
            </a:r>
            <a:endParaRPr/>
          </a:p>
          <a:p>
            <a:pPr indent="-273050" lvl="0" marL="27305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Noto Sans Symbols"/>
              <a:buChar char="⚫"/>
            </a:pPr>
            <a:r>
              <a:rPr b="1" i="0" lang="en-US" sz="32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Elements</a:t>
            </a: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C-H-O</a:t>
            </a:r>
            <a:endParaRPr/>
          </a:p>
          <a:p>
            <a:pPr indent="-273050" lvl="0" marL="27305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Noto Sans Symbols"/>
              <a:buChar char="⚫"/>
            </a:pPr>
            <a:r>
              <a:rPr b="1" i="0" lang="en-US" sz="32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Monomer (Building blocks)</a:t>
            </a: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glycerol &amp; 3 fatty acids</a:t>
            </a:r>
            <a:endParaRPr/>
          </a:p>
          <a:p>
            <a:pPr indent="-273050" lvl="0" marL="27305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Noto Sans Symbols"/>
              <a:buChar char="⚫"/>
            </a:pPr>
            <a:r>
              <a:rPr b="1" i="0" lang="en-US" sz="3200" u="sng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Polymer</a:t>
            </a:r>
            <a:r>
              <a:rPr b="0" i="0" lang="en-US" sz="32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: Phospholipids, triglycerides</a:t>
            </a:r>
            <a:endParaRPr/>
          </a:p>
          <a:p>
            <a:pPr indent="-273050" lvl="0" marL="27305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Noto Sans Symbols"/>
              <a:buChar char="⚫"/>
            </a:pPr>
            <a:r>
              <a:rPr b="1" i="0" lang="en-US" sz="3200" u="sng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Example</a:t>
            </a:r>
            <a:r>
              <a:rPr b="0" i="0" lang="en-US" sz="32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: Steroids, cholesterol, fats, Oils, Nuts, Waxes, and make up part of the cell membrane!</a:t>
            </a:r>
            <a:endParaRPr/>
          </a:p>
        </p:txBody>
      </p:sp>
      <p:pic>
        <p:nvPicPr>
          <p:cNvPr descr="foodoele" id="526" name="Google Shape;526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73900" y="4800600"/>
            <a:ext cx="2058987" cy="1676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2.bp.blogspot.com/_XiA79zsE9n0/S60nHJua_II/AAAAAAAAAC4/rPPPXWNwl1k/s1600/sat+fat.jpg" id="527" name="Google Shape;527;p5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29400" y="533400"/>
            <a:ext cx="2185987" cy="32527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www.cdc.gov/nutrition/images/fats_good.jpg" id="532" name="Google Shape;532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39000" y="3857625"/>
            <a:ext cx="1876425" cy="20097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hartkeisonline.com/wp-content/uploads/butter.jpg" id="533" name="Google Shape;533;p54"/>
          <p:cNvPicPr preferRelativeResize="0"/>
          <p:nvPr/>
        </p:nvPicPr>
        <p:blipFill rotWithShape="1">
          <a:blip r:embed="rId4">
            <a:alphaModFix/>
          </a:blip>
          <a:srcRect b="24499" l="21499" r="9874" t="24000"/>
          <a:stretch/>
        </p:blipFill>
        <p:spPr>
          <a:xfrm>
            <a:off x="6096000" y="1524000"/>
            <a:ext cx="2614612" cy="1471612"/>
          </a:xfrm>
          <a:prstGeom prst="rect">
            <a:avLst/>
          </a:prstGeom>
          <a:noFill/>
          <a:ln>
            <a:noFill/>
          </a:ln>
        </p:spPr>
      </p:pic>
      <p:sp>
        <p:nvSpPr>
          <p:cNvPr id="534" name="Google Shape;534;p54"/>
          <p:cNvSpPr txBox="1"/>
          <p:nvPr>
            <p:ph type="title"/>
          </p:nvPr>
        </p:nvSpPr>
        <p:spPr>
          <a:xfrm>
            <a:off x="457200" y="158750"/>
            <a:ext cx="8229600" cy="7556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Federo"/>
              <a:buNone/>
            </a:pPr>
            <a:r>
              <a:rPr b="1" i="0" lang="en-US" sz="4000" u="none">
                <a:solidFill>
                  <a:schemeClr val="dk2"/>
                </a:solidFill>
                <a:latin typeface="Federo"/>
                <a:ea typeface="Federo"/>
                <a:cs typeface="Federo"/>
                <a:sym typeface="Federo"/>
              </a:rPr>
              <a:t>Lipids</a:t>
            </a:r>
            <a:endParaRPr/>
          </a:p>
        </p:txBody>
      </p:sp>
      <p:sp>
        <p:nvSpPr>
          <p:cNvPr id="535" name="Google Shape;535;p54"/>
          <p:cNvSpPr txBox="1"/>
          <p:nvPr>
            <p:ph idx="1" type="body"/>
          </p:nvPr>
        </p:nvSpPr>
        <p:spPr>
          <a:xfrm>
            <a:off x="0" y="990600"/>
            <a:ext cx="8001000" cy="57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Char char="•"/>
            </a:pPr>
            <a:r>
              <a:rPr b="0" i="0" lang="en-US" sz="30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Lipids are Hydrophobic (water fearing) and do not dissolve in water!</a:t>
            </a:r>
            <a:endParaRPr/>
          </a:p>
          <a:p>
            <a:pPr indent="-152400" lvl="0" marL="3429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t/>
            </a:r>
            <a:endParaRPr b="0" i="0" sz="3000" u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b="0" i="0" lang="en-US" sz="3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Lipids can be: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1" i="0" lang="en-US" sz="26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Saturated</a:t>
            </a: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The bonds between all the carbons are single bonds.</a:t>
            </a:r>
            <a:endParaRPr/>
          </a:p>
          <a:p>
            <a:pPr indent="-228600" lvl="2" marL="1143000" marR="0" rtl="0" algn="l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0" i="0" lang="en-U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Solid at room temperature</a:t>
            </a:r>
            <a:endParaRPr/>
          </a:p>
          <a:p>
            <a:pPr indent="-228600" lvl="2" marL="1143000" marR="0" rtl="0" algn="l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0" i="0" lang="en-U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Mainly animal fats (bacon grease, lard)</a:t>
            </a:r>
            <a:endParaRPr/>
          </a:p>
          <a:p>
            <a:pPr indent="-88900" lvl="2" marL="1143000" marR="0" rtl="0" algn="l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marR="0" rtl="0" algn="l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1" i="0" lang="en-US" sz="26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Unsaturated</a:t>
            </a: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There is at least one double or triple bond between carbons present.</a:t>
            </a:r>
            <a:endParaRPr/>
          </a:p>
          <a:p>
            <a:pPr indent="-228600" lvl="2" marL="1143000" marR="0" rtl="0" algn="l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0" i="0" lang="en-U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Liquid at room temperature</a:t>
            </a:r>
            <a:endParaRPr/>
          </a:p>
          <a:p>
            <a:pPr indent="-228600" lvl="2" marL="1143000" marR="0" rtl="0" algn="l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0" i="0" lang="en-U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Mainly plant based fats (olive oil, peanut oil) as well as oily fish (Tuna, Sardines) </a:t>
            </a:r>
            <a:endParaRPr/>
          </a:p>
        </p:txBody>
      </p:sp>
      <p:sp>
        <p:nvSpPr>
          <p:cNvPr id="536" name="Google Shape;536;p54"/>
          <p:cNvSpPr/>
          <p:nvPr/>
        </p:nvSpPr>
        <p:spPr>
          <a:xfrm rot="8280000">
            <a:off x="3810000" y="1403350"/>
            <a:ext cx="609600" cy="685800"/>
          </a:xfrm>
          <a:prstGeom prst="downArrow">
            <a:avLst>
              <a:gd fmla="val 12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89A4A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7" name="Google Shape;537;p54"/>
          <p:cNvSpPr txBox="1"/>
          <p:nvPr/>
        </p:nvSpPr>
        <p:spPr>
          <a:xfrm>
            <a:off x="4419600" y="1752600"/>
            <a:ext cx="13716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ibre Baskerville"/>
              <a:buNone/>
            </a:pPr>
            <a:r>
              <a:rPr b="0" i="0" lang="en-US" sz="2400" u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Important!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2000" fill="hold"/>
                                        <p:tgtEl>
                                          <p:spTgt spid="5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2000" fill="hold"/>
                                        <p:tgtEl>
                                          <p:spTgt spid="5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55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3" name="Google Shape;543;p55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544" name="Google Shape;544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0600" y="381000"/>
            <a:ext cx="7213600" cy="6218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5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Lipid Structure</a:t>
            </a:r>
            <a:endParaRPr/>
          </a:p>
        </p:txBody>
      </p:sp>
      <p:sp>
        <p:nvSpPr>
          <p:cNvPr id="550" name="Google Shape;550;p56"/>
          <p:cNvSpPr txBox="1"/>
          <p:nvPr>
            <p:ph idx="1" type="body"/>
          </p:nvPr>
        </p:nvSpPr>
        <p:spPr>
          <a:xfrm>
            <a:off x="304800" y="1295400"/>
            <a:ext cx="2971800" cy="51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⮚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Remember: Elements present are C, H, O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⮚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Long strands of Carbon and Hydrogen</a:t>
            </a:r>
            <a:endParaRPr/>
          </a:p>
        </p:txBody>
      </p:sp>
      <p:pic>
        <p:nvPicPr>
          <p:cNvPr descr="http://classes.midlandstech.edu/carterp/Courses/bio225/chap02/figure_02_09_labeled.jpg" id="551" name="Google Shape;551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13100" y="1219200"/>
            <a:ext cx="6235700" cy="5638800"/>
          </a:xfrm>
          <a:prstGeom prst="rect">
            <a:avLst/>
          </a:prstGeom>
          <a:noFill/>
          <a:ln>
            <a:noFill/>
          </a:ln>
        </p:spPr>
      </p:pic>
      <p:sp>
        <p:nvSpPr>
          <p:cNvPr id="552" name="Google Shape;552;p56"/>
          <p:cNvSpPr txBox="1"/>
          <p:nvPr/>
        </p:nvSpPr>
        <p:spPr>
          <a:xfrm>
            <a:off x="6934200" y="533400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ibre Baskerville"/>
              <a:buNone/>
            </a:pPr>
            <a:r>
              <a:rPr b="0" i="0" lang="en-US" sz="2400" u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Unsaturated Fats</a:t>
            </a:r>
            <a:endParaRPr/>
          </a:p>
        </p:txBody>
      </p:sp>
      <p:sp>
        <p:nvSpPr>
          <p:cNvPr id="553" name="Google Shape;553;p56"/>
          <p:cNvSpPr txBox="1"/>
          <p:nvPr/>
        </p:nvSpPr>
        <p:spPr>
          <a:xfrm>
            <a:off x="7353300" y="3171825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ibre Baskerville"/>
              <a:buNone/>
            </a:pPr>
            <a:r>
              <a:rPr b="0" i="0" lang="en-US" sz="2400" u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Saturated Fats</a:t>
            </a:r>
            <a:endParaRPr/>
          </a:p>
        </p:txBody>
      </p:sp>
      <p:sp>
        <p:nvSpPr>
          <p:cNvPr id="554" name="Google Shape;554;p56"/>
          <p:cNvSpPr/>
          <p:nvPr/>
        </p:nvSpPr>
        <p:spPr>
          <a:xfrm>
            <a:off x="3663950" y="5081587"/>
            <a:ext cx="5334000" cy="1752600"/>
          </a:xfrm>
          <a:prstGeom prst="ellipse">
            <a:avLst/>
          </a:prstGeom>
          <a:noFill/>
          <a:ln cap="flat" cmpd="sng" w="25400">
            <a:solidFill>
              <a:srgbClr val="89A4A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5" name="Google Shape;555;p56"/>
          <p:cNvSpPr/>
          <p:nvPr/>
        </p:nvSpPr>
        <p:spPr>
          <a:xfrm>
            <a:off x="3663950" y="3124200"/>
            <a:ext cx="5608637" cy="1828800"/>
          </a:xfrm>
          <a:prstGeom prst="ellipse">
            <a:avLst/>
          </a:prstGeom>
          <a:noFill/>
          <a:ln cap="flat" cmpd="sng" w="25400">
            <a:solidFill>
              <a:srgbClr val="89A4A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6" name="Google Shape;556;p56"/>
          <p:cNvSpPr/>
          <p:nvPr/>
        </p:nvSpPr>
        <p:spPr>
          <a:xfrm>
            <a:off x="457200" y="5715000"/>
            <a:ext cx="2362200" cy="838200"/>
          </a:xfrm>
          <a:prstGeom prst="wedgeRoundRectCallout">
            <a:avLst>
              <a:gd fmla="val 6799" name="adj1"/>
              <a:gd fmla="val -6772" name="adj2"/>
              <a:gd fmla="val 0" name="adj3"/>
            </a:avLst>
          </a:prstGeom>
          <a:solidFill>
            <a:schemeClr val="accent1"/>
          </a:solidFill>
          <a:ln cap="flat" cmpd="sng" w="25400">
            <a:solidFill>
              <a:srgbClr val="89A4A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CALLED HYDROCARBONS!</a:t>
            </a:r>
            <a:endParaRPr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57"/>
          <p:cNvSpPr txBox="1"/>
          <p:nvPr>
            <p:ph type="title"/>
          </p:nvPr>
        </p:nvSpPr>
        <p:spPr>
          <a:xfrm>
            <a:off x="2438400" y="0"/>
            <a:ext cx="4038600" cy="11430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Take a minute to find the word that does NOT belong. Raise your hand, do not shout out!</a:t>
            </a:r>
            <a:endParaRPr/>
          </a:p>
        </p:txBody>
      </p:sp>
      <p:pic>
        <p:nvPicPr>
          <p:cNvPr descr="lipid.jpg" id="562" name="Google Shape;562;p5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001712"/>
            <a:ext cx="9144000" cy="58562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6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5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BIOMOLECULES PART 2</a:t>
            </a:r>
            <a:endParaRPr/>
          </a:p>
        </p:txBody>
      </p:sp>
      <p:sp>
        <p:nvSpPr>
          <p:cNvPr id="568" name="Google Shape;568;p58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PROTEINS AND NUCLEIC ACIDS!</a:t>
            </a:r>
            <a:endParaRPr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2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59"/>
          <p:cNvSpPr txBox="1"/>
          <p:nvPr/>
        </p:nvSpPr>
        <p:spPr>
          <a:xfrm>
            <a:off x="1066800" y="304800"/>
            <a:ext cx="7162800" cy="198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Libre Baskerville"/>
              <a:buNone/>
            </a:pPr>
            <a:r>
              <a:rPr b="0" i="0" lang="en-US" sz="4800" u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#3: PROTEINS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Libre Baskerville"/>
              <a:buNone/>
            </a:pPr>
            <a:r>
              <a:rPr b="0" i="0" lang="en-US" sz="4800" u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BUILD US</a:t>
            </a:r>
            <a:endParaRPr/>
          </a:p>
        </p:txBody>
      </p:sp>
      <p:pic>
        <p:nvPicPr>
          <p:cNvPr descr="http://kidshealth.org/kid/stay_healthy/food/images_86067/1068041769175.nutrition_label.gif" id="574" name="Google Shape;574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600200"/>
            <a:ext cx="2439987" cy="5257800"/>
          </a:xfrm>
          <a:prstGeom prst="rect">
            <a:avLst/>
          </a:prstGeom>
          <a:noFill/>
          <a:ln>
            <a:noFill/>
          </a:ln>
        </p:spPr>
      </p:pic>
      <p:sp>
        <p:nvSpPr>
          <p:cNvPr id="575" name="Google Shape;575;p59"/>
          <p:cNvSpPr txBox="1"/>
          <p:nvPr/>
        </p:nvSpPr>
        <p:spPr>
          <a:xfrm>
            <a:off x="2895600" y="3505200"/>
            <a:ext cx="3581400" cy="236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ibre Baskerville"/>
              <a:buNone/>
            </a:pPr>
            <a:r>
              <a:rPr b="1" i="0" lang="en-US" sz="2400" u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We get 4 kcals per gram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ibre Baskerville"/>
              <a:buNone/>
            </a:pPr>
            <a:r>
              <a:rPr b="1" i="0" lang="en-US" sz="2400" u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Of protein that we consume. </a:t>
            </a:r>
            <a:endParaRPr/>
          </a:p>
        </p:txBody>
      </p:sp>
      <p:sp>
        <p:nvSpPr>
          <p:cNvPr id="576" name="Google Shape;576;p59"/>
          <p:cNvSpPr/>
          <p:nvPr/>
        </p:nvSpPr>
        <p:spPr>
          <a:xfrm>
            <a:off x="2362200" y="4648200"/>
            <a:ext cx="533400" cy="228600"/>
          </a:xfrm>
          <a:prstGeom prst="leftArrow">
            <a:avLst>
              <a:gd fmla="val 4629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89A4A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:\Users\Lindsey Michelle\AppData\Local\Microsoft\Windows\Temporary Internet Files\Content.IE5\MT93PBQO\MC900089938[1].wmf" id="577" name="Google Shape;577;p5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05600" y="1295400"/>
            <a:ext cx="2097087" cy="15541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Lindsey Michelle\AppData\Local\Microsoft\Windows\Temporary Internet Files\Content.IE5\W9SEIUTQ\MC900290480[1].wmf" id="578" name="Google Shape;578;p5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648200" y="2286000"/>
            <a:ext cx="1682750" cy="17224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Lindsey Michelle\AppData\Local\Microsoft\Windows\Temporary Internet Files\Content.IE5\W9SEIUTQ\MC900441779[1].png" id="579" name="Google Shape;579;p5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705600" y="3200400"/>
            <a:ext cx="1752600" cy="1752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Lindsey Michelle\AppData\Local\Microsoft\Windows\Temporary Internet Files\Content.IE5\7DZCPFI3\MC900233594[1].wmf" id="580" name="Google Shape;580;p5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410200" y="5334000"/>
            <a:ext cx="1976437" cy="9921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b="1" i="0" lang="en-US" sz="4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Cells as Building Blocks</a:t>
            </a:r>
            <a:br>
              <a:rPr b="1" i="0" lang="en-US" sz="4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endParaRPr/>
          </a:p>
        </p:txBody>
      </p:sp>
      <p:sp>
        <p:nvSpPr>
          <p:cNvPr id="167" name="Google Shape;167;p6"/>
          <p:cNvSpPr txBox="1"/>
          <p:nvPr/>
        </p:nvSpPr>
        <p:spPr>
          <a:xfrm>
            <a:off x="381000" y="1143000"/>
            <a:ext cx="8229600" cy="52625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524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cell is the smallest unit of a living thing.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524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living thing, whether made of one cell (like bacteria) or many cells (like a human), is called an organism.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524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Thus, cells are the basic building blocks of all organisms.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524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Several cells of one kind that interconnect with each other and perform a shared function form tissues; several tissues combine to form an organ (your stomach, heart, or brain); and several organs make up an organ system (such as the digestive system, circulatory system, or nervous system). Several systems that function together form an organism (like a human being).</a:t>
            </a:r>
            <a:endParaRPr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4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6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Proteins</a:t>
            </a:r>
            <a:endParaRPr/>
          </a:p>
        </p:txBody>
      </p:sp>
      <p:sp>
        <p:nvSpPr>
          <p:cNvPr id="586" name="Google Shape;586;p60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Function of proteins</a:t>
            </a:r>
            <a:endParaRPr/>
          </a:p>
          <a:p>
            <a:pPr indent="-457199" lvl="1" marL="1084262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Transport molecules in and out of the cell</a:t>
            </a:r>
            <a:endParaRPr/>
          </a:p>
          <a:p>
            <a:pPr indent="-457199" lvl="1" marL="1084262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Control the speed of chemical reactions</a:t>
            </a:r>
            <a:endParaRPr/>
          </a:p>
          <a:p>
            <a:pPr indent="-457199" lvl="1" marL="1084262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Used for growth and repair</a:t>
            </a:r>
            <a:endParaRPr/>
          </a:p>
          <a:p>
            <a:pPr indent="-1651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7" name="Google Shape;587;p60"/>
          <p:cNvSpPr txBox="1"/>
          <p:nvPr/>
        </p:nvSpPr>
        <p:spPr>
          <a:xfrm>
            <a:off x="2133600" y="388620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8" name="Google Shape;588;p60"/>
          <p:cNvSpPr txBox="1"/>
          <p:nvPr/>
        </p:nvSpPr>
        <p:spPr>
          <a:xfrm>
            <a:off x="381000" y="3886200"/>
            <a:ext cx="8077200" cy="9144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ibre Baskerville"/>
              <a:buNone/>
            </a:pPr>
            <a:r>
              <a:rPr b="1" i="0" lang="en-US" sz="2400" u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Proteins make up the structure of living things…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Libre Baskerville"/>
              <a:buNone/>
            </a:pPr>
            <a:r>
              <a:rPr b="1" i="0" lang="en-US" sz="2400" u="none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Hair, nails, skin, bones, muscle, etc are all built by protein!</a:t>
            </a:r>
            <a:endParaRPr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2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6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Proteins</a:t>
            </a:r>
            <a:endParaRPr/>
          </a:p>
        </p:txBody>
      </p:sp>
      <p:sp>
        <p:nvSpPr>
          <p:cNvPr id="594" name="Google Shape;594;p61"/>
          <p:cNvSpPr txBox="1"/>
          <p:nvPr>
            <p:ph idx="1" type="body"/>
          </p:nvPr>
        </p:nvSpPr>
        <p:spPr>
          <a:xfrm>
            <a:off x="457200" y="1295400"/>
            <a:ext cx="4343400" cy="4830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oto Sans Symbols"/>
              <a:buChar char="⚫"/>
            </a:pPr>
            <a:r>
              <a:rPr b="1" i="0" lang="en-US"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Elements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C-H-O-N</a:t>
            </a:r>
            <a:endParaRPr/>
          </a:p>
          <a:p>
            <a:pPr indent="-273050" lvl="0" marL="2730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oto Sans Symbols"/>
              <a:buChar char="⚫"/>
            </a:pPr>
            <a:r>
              <a:rPr b="1" i="0" lang="en-US"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Monomer (Building Block)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b="0" i="0" lang="en-US" sz="2400" u="none">
                <a:solidFill>
                  <a:srgbClr val="262673"/>
                </a:solidFill>
                <a:latin typeface="Arial"/>
                <a:ea typeface="Arial"/>
                <a:cs typeface="Arial"/>
                <a:sym typeface="Arial"/>
              </a:rPr>
              <a:t>amino acids (20 different ones!)</a:t>
            </a:r>
            <a:endParaRPr b="0" i="0" sz="2400" u="none">
              <a:solidFill>
                <a:srgbClr val="26267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3050" lvl="0" marL="2730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oto Sans Symbols"/>
              <a:buChar char="⚫"/>
            </a:pPr>
            <a:r>
              <a:rPr b="1" i="0" lang="en-US"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Polymer</a:t>
            </a:r>
            <a:r>
              <a:rPr b="0" i="0" lang="en-US" sz="2400" u="none">
                <a:solidFill>
                  <a:srgbClr val="262673"/>
                </a:solidFill>
                <a:latin typeface="Arial"/>
                <a:ea typeface="Arial"/>
                <a:cs typeface="Arial"/>
                <a:sym typeface="Arial"/>
              </a:rPr>
              <a:t>:  proteins (tons)</a:t>
            </a:r>
            <a:endParaRPr b="0" i="0" sz="2400" u="none">
              <a:solidFill>
                <a:srgbClr val="26267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3050" lvl="0" marL="2730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oto Sans Symbols"/>
              <a:buChar char="⚫"/>
            </a:pPr>
            <a:r>
              <a:rPr b="1" i="0" lang="en-US"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Examples of proteins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hemoglobin in red blood cells, albumin in eggs, enzymes that control reactions in the body, and antibodies</a:t>
            </a:r>
            <a:endParaRPr/>
          </a:p>
          <a:p>
            <a:pPr indent="-273050" lvl="0" marL="2730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oto Sans Symbols"/>
              <a:buChar char="⚫"/>
            </a:pPr>
            <a:r>
              <a:rPr b="1" i="0" lang="en-US"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Found in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fish, eggs, meat</a:t>
            </a:r>
            <a:endParaRPr/>
          </a:p>
        </p:txBody>
      </p:sp>
      <p:pic>
        <p:nvPicPr>
          <p:cNvPr descr="http://site.rockbottomgolf.com/blog_images/proteins.jpg" id="595" name="Google Shape;595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29200" y="2667000"/>
            <a:ext cx="3810000" cy="304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96" name="Google Shape;596;p61"/>
          <p:cNvSpPr/>
          <p:nvPr/>
        </p:nvSpPr>
        <p:spPr>
          <a:xfrm>
            <a:off x="4343400" y="838200"/>
            <a:ext cx="3657600" cy="533400"/>
          </a:xfrm>
          <a:prstGeom prst="wedgeRoundRectCallout">
            <a:avLst>
              <a:gd fmla="val -3694" name="adj1"/>
              <a:gd fmla="val 23747" name="adj2"/>
              <a:gd fmla="val 0" name="adj3"/>
            </a:avLst>
          </a:prstGeom>
          <a:solidFill>
            <a:schemeClr val="accent1"/>
          </a:solidFill>
          <a:ln cap="flat" cmpd="sng" w="25400">
            <a:solidFill>
              <a:srgbClr val="89A4A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NITROGEN IS PRESENT, NOW!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0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6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Protein Structure</a:t>
            </a:r>
            <a:endParaRPr/>
          </a:p>
        </p:txBody>
      </p:sp>
      <p:sp>
        <p:nvSpPr>
          <p:cNvPr id="602" name="Google Shape;602;p62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⮚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Remember: Elements are C, H, O, and N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⮚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“R” groups represent one of the 20 Amino Acids! (so, each amino acid has something different in that spot)</a:t>
            </a:r>
            <a:endParaRPr/>
          </a:p>
        </p:txBody>
      </p:sp>
      <p:pic>
        <p:nvPicPr>
          <p:cNvPr descr="http://homepages.ius.edu/dspurloc/c122/images/aminostrc.gif" id="603" name="Google Shape;603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200" y="3962400"/>
            <a:ext cx="2838450" cy="2667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upload.wikimedia.org/wikipedia/commons/thumb/6/6d/Peptidformationball.svg/400px-Peptidformationball.svg.png" id="604" name="Google Shape;604;p62"/>
          <p:cNvPicPr preferRelativeResize="0"/>
          <p:nvPr/>
        </p:nvPicPr>
        <p:blipFill rotWithShape="1">
          <a:blip r:embed="rId4">
            <a:alphaModFix/>
          </a:blip>
          <a:srcRect b="0" l="0" r="27458" t="42683"/>
          <a:stretch/>
        </p:blipFill>
        <p:spPr>
          <a:xfrm>
            <a:off x="4419600" y="3200400"/>
            <a:ext cx="4940300" cy="320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8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63"/>
          <p:cNvSpPr txBox="1"/>
          <p:nvPr>
            <p:ph type="title"/>
          </p:nvPr>
        </p:nvSpPr>
        <p:spPr>
          <a:xfrm>
            <a:off x="34925" y="457200"/>
            <a:ext cx="8229600" cy="6397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b="0" i="0" lang="en-US" sz="40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Why are amino acids important?</a:t>
            </a:r>
            <a:endParaRPr/>
          </a:p>
        </p:txBody>
      </p:sp>
      <p:sp>
        <p:nvSpPr>
          <p:cNvPr id="610" name="Google Shape;610;p63"/>
          <p:cNvSpPr txBox="1"/>
          <p:nvPr>
            <p:ph idx="1" type="body"/>
          </p:nvPr>
        </p:nvSpPr>
        <p:spPr>
          <a:xfrm>
            <a:off x="255587" y="1066800"/>
            <a:ext cx="8659812" cy="4830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When groups of amino acids are joined together a protein is formed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There are 20 kinds of amino acids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They consist of a carboxyl group </a:t>
            </a:r>
            <a:r>
              <a:rPr b="0" i="0" lang="en-US" sz="32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(COOH</a:t>
            </a: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 and an amino group </a:t>
            </a:r>
            <a:r>
              <a:rPr b="0" i="0" lang="en-US" sz="32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NH2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Peptide bonds form between amino acids</a:t>
            </a:r>
            <a:endParaRPr/>
          </a:p>
          <a:p>
            <a:pPr indent="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(polypeptide = many peptide bonds = protein!)</a:t>
            </a:r>
            <a:endParaRPr/>
          </a:p>
        </p:txBody>
      </p:sp>
      <p:pic>
        <p:nvPicPr>
          <p:cNvPr descr="sb4868f1" id="611" name="Google Shape;611;p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95400" y="4833937"/>
            <a:ext cx="6072187" cy="2028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64"/>
          <p:cNvSpPr txBox="1"/>
          <p:nvPr>
            <p:ph type="title"/>
          </p:nvPr>
        </p:nvSpPr>
        <p:spPr>
          <a:xfrm>
            <a:off x="2514600" y="152400"/>
            <a:ext cx="4038600" cy="11430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Take a minute to find the word that does NOT belong. Raise your hand, do not shout out!</a:t>
            </a:r>
            <a:endParaRPr/>
          </a:p>
        </p:txBody>
      </p:sp>
      <p:pic>
        <p:nvPicPr>
          <p:cNvPr descr="protein.jpg" id="617" name="Google Shape;617;p6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476375"/>
            <a:ext cx="9156700" cy="538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p65"/>
          <p:cNvSpPr txBox="1"/>
          <p:nvPr/>
        </p:nvSpPr>
        <p:spPr>
          <a:xfrm>
            <a:off x="1066800" y="304800"/>
            <a:ext cx="7162800" cy="198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Libre Baskerville"/>
              <a:buNone/>
            </a:pPr>
            <a:r>
              <a:rPr b="0" i="0" lang="en-US" sz="4800" u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#4: NUCLEIC ACIDS</a:t>
            </a:r>
            <a:endParaRPr/>
          </a:p>
        </p:txBody>
      </p:sp>
      <p:sp>
        <p:nvSpPr>
          <p:cNvPr id="623" name="Google Shape;623;p65"/>
          <p:cNvSpPr txBox="1"/>
          <p:nvPr/>
        </p:nvSpPr>
        <p:spPr>
          <a:xfrm>
            <a:off x="2514600" y="1905000"/>
            <a:ext cx="4724400" cy="198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ibre Baskerville"/>
              <a:buNone/>
            </a:pPr>
            <a:r>
              <a:rPr b="1" i="0" lang="en-US" sz="3200" u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These biomolecules are not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ibre Baskerville"/>
              <a:buNone/>
            </a:pPr>
            <a:r>
              <a:rPr b="1" i="0" lang="en-US" sz="3200" u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necessarily from food</a:t>
            </a:r>
            <a:endParaRPr/>
          </a:p>
        </p:txBody>
      </p:sp>
      <p:pic>
        <p:nvPicPr>
          <p:cNvPr descr="C:\Users\Lindsey Michelle\AppData\Local\Microsoft\Windows\Temporary Internet Files\Content.IE5\WR4RAWAI\MC900436816[1].wmf" id="624" name="Google Shape;624;p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905000"/>
            <a:ext cx="2030412" cy="3200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Lindsey Michelle\AppData\Local\Microsoft\Windows\Temporary Internet Files\Content.IE5\MT93PBQO\MC900301060[1].wmf" id="625" name="Google Shape;625;p6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19800" y="4038600"/>
            <a:ext cx="2513012" cy="25130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9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6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Nucleic acids</a:t>
            </a:r>
            <a:endParaRPr/>
          </a:p>
        </p:txBody>
      </p:sp>
      <p:sp>
        <p:nvSpPr>
          <p:cNvPr id="631" name="Google Shape;631;p66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1" i="0" lang="en-US" sz="2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Function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endParaRPr/>
          </a:p>
          <a:p>
            <a:pPr indent="-285750" lvl="1" marL="742950" marR="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Provide our genetic information</a:t>
            </a:r>
            <a:endParaRPr/>
          </a:p>
          <a:p>
            <a:pPr indent="-285750" lvl="1" marL="742950" marR="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Holds the instructions to make proteins.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1" i="0" lang="en-US" sz="2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Elements:</a:t>
            </a:r>
            <a:r>
              <a:rPr b="0" i="0" lang="en-US" sz="2800" u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 C-H-O-N-P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1" i="0" lang="en-US" sz="2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Monomer </a:t>
            </a:r>
            <a:r>
              <a:rPr b="0" i="0" lang="en-US" sz="2800" u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: nucleotides</a:t>
            </a:r>
            <a:endParaRPr/>
          </a:p>
          <a:p>
            <a:pPr indent="-285750" lvl="1" marL="742950" marR="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28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A nucleotide is made up of:</a:t>
            </a:r>
            <a:endParaRPr/>
          </a:p>
          <a:p>
            <a:pPr indent="-228600" lvl="2" marL="114300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Sugar</a:t>
            </a:r>
            <a:endParaRPr/>
          </a:p>
          <a:p>
            <a:pPr indent="-228600" lvl="2" marL="114300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Phosphate</a:t>
            </a:r>
            <a:endParaRPr/>
          </a:p>
          <a:p>
            <a:pPr indent="-228600" lvl="2" marL="114300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Nitrogen Base: A, T, G, C, or U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1" i="0" lang="en-US" sz="2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Polymer</a:t>
            </a:r>
            <a:r>
              <a:rPr b="0" i="0" lang="en-US" sz="2800" u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: DNA, RNA and ATP</a:t>
            </a:r>
            <a:endParaRPr/>
          </a:p>
        </p:txBody>
      </p:sp>
      <p:pic>
        <p:nvPicPr>
          <p:cNvPr descr="ANd9GcRQEwGRIahzOxS5-wUrWCqS46Ox1ukjTfIEnpGEn57MafsaOjEByCchi4M0" id="632" name="Google Shape;632;p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24800" y="0"/>
            <a:ext cx="1066800" cy="2743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b4867f1" id="633" name="Google Shape;633;p6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22950" y="4419600"/>
            <a:ext cx="316865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634" name="Google Shape;634;p66"/>
          <p:cNvSpPr/>
          <p:nvPr/>
        </p:nvSpPr>
        <p:spPr>
          <a:xfrm>
            <a:off x="457200" y="5715000"/>
            <a:ext cx="1066800" cy="609600"/>
          </a:xfrm>
          <a:prstGeom prst="wedgeRoundRectCallout">
            <a:avLst>
              <a:gd fmla="val 35315" name="adj1"/>
              <a:gd fmla="val -12452" name="adj2"/>
              <a:gd fmla="val 0" name="adj3"/>
            </a:avLst>
          </a:prstGeom>
          <a:solidFill>
            <a:schemeClr val="accent1"/>
          </a:solidFill>
          <a:ln cap="flat" cmpd="sng" w="25400">
            <a:solidFill>
              <a:srgbClr val="89A4A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Genetic code!</a:t>
            </a:r>
            <a:endParaRPr/>
          </a:p>
        </p:txBody>
      </p:sp>
      <p:sp>
        <p:nvSpPr>
          <p:cNvPr id="635" name="Google Shape;635;p66"/>
          <p:cNvSpPr/>
          <p:nvPr/>
        </p:nvSpPr>
        <p:spPr>
          <a:xfrm>
            <a:off x="2514600" y="5943600"/>
            <a:ext cx="1295400" cy="914400"/>
          </a:xfrm>
          <a:prstGeom prst="wedgeRoundRectCallout">
            <a:avLst>
              <a:gd fmla="val 12444" name="adj1"/>
              <a:gd fmla="val -15354" name="adj2"/>
              <a:gd fmla="val 0" name="adj3"/>
            </a:avLst>
          </a:prstGeom>
          <a:solidFill>
            <a:schemeClr val="accent1"/>
          </a:solidFill>
          <a:ln cap="flat" cmpd="sng" w="25400">
            <a:solidFill>
              <a:srgbClr val="89A4A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Recipe for proteins</a:t>
            </a:r>
            <a:endParaRPr/>
          </a:p>
        </p:txBody>
      </p:sp>
      <p:sp>
        <p:nvSpPr>
          <p:cNvPr id="636" name="Google Shape;636;p66"/>
          <p:cNvSpPr/>
          <p:nvPr/>
        </p:nvSpPr>
        <p:spPr>
          <a:xfrm>
            <a:off x="4343400" y="5562600"/>
            <a:ext cx="1219200" cy="612775"/>
          </a:xfrm>
          <a:prstGeom prst="wedgeRoundRectCallout">
            <a:avLst>
              <a:gd fmla="val 7025" name="adj1"/>
              <a:gd fmla="val -9382" name="adj2"/>
              <a:gd fmla="val 0" name="adj3"/>
            </a:avLst>
          </a:prstGeom>
          <a:solidFill>
            <a:schemeClr val="accent1"/>
          </a:solidFill>
          <a:ln cap="flat" cmpd="sng" w="25400">
            <a:solidFill>
              <a:srgbClr val="89A4A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Energy carrier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0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p6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Structure of Nucleic Acid</a:t>
            </a:r>
            <a:endParaRPr/>
          </a:p>
        </p:txBody>
      </p:sp>
      <p:pic>
        <p:nvPicPr>
          <p:cNvPr descr="sb4867f1" id="642" name="Google Shape;642;p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1371600"/>
            <a:ext cx="4541837" cy="3276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upload.wikimedia.org/wikipedia/commons/thumb/e/e4/DNA_chemical_structure.svg/300px-DNA_chemical_structure.svg.png" id="643" name="Google Shape;643;p6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56150" y="1362075"/>
            <a:ext cx="4114800" cy="480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7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p68"/>
          <p:cNvSpPr txBox="1"/>
          <p:nvPr>
            <p:ph type="title"/>
          </p:nvPr>
        </p:nvSpPr>
        <p:spPr>
          <a:xfrm>
            <a:off x="0" y="1905000"/>
            <a:ext cx="3810000" cy="11430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Take a minute to find the word that does NOT belong. Raise your hand, do not shout out!</a:t>
            </a:r>
            <a:endParaRPr/>
          </a:p>
        </p:txBody>
      </p:sp>
      <p:pic>
        <p:nvPicPr>
          <p:cNvPr descr="nucleicacid.jpg" id="649" name="Google Shape;649;p6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29062" y="6350"/>
            <a:ext cx="5214937" cy="6851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3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p6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5" name="Google Shape;655;p69"/>
          <p:cNvSpPr txBox="1"/>
          <p:nvPr>
            <p:ph idx="1" type="body"/>
          </p:nvPr>
        </p:nvSpPr>
        <p:spPr>
          <a:xfrm>
            <a:off x="457200" y="1600200"/>
            <a:ext cx="830580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7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600"/>
              <a:buFont typeface="Arial"/>
              <a:buNone/>
            </a:pPr>
            <a:r>
              <a:rPr b="0" i="0" lang="en-US" sz="66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Cell Parts</a:t>
            </a:r>
            <a:endParaRPr/>
          </a:p>
        </p:txBody>
      </p:sp>
      <p:sp>
        <p:nvSpPr>
          <p:cNvPr id="173" name="Google Shape;173;p7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b="0" i="0" lang="en-US" sz="5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Organelles</a:t>
            </a:r>
            <a:endParaRPr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9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p7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1" name="Google Shape;661;p70"/>
          <p:cNvSpPr txBox="1"/>
          <p:nvPr>
            <p:ph idx="1" type="body"/>
          </p:nvPr>
        </p:nvSpPr>
        <p:spPr>
          <a:xfrm>
            <a:off x="457200" y="1600200"/>
            <a:ext cx="4038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2" name="Google Shape;662;p70"/>
          <p:cNvSpPr txBox="1"/>
          <p:nvPr>
            <p:ph idx="1" type="body"/>
          </p:nvPr>
        </p:nvSpPr>
        <p:spPr>
          <a:xfrm>
            <a:off x="4648200" y="1600200"/>
            <a:ext cx="4038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8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b="1" i="0" lang="en-US" sz="4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Surrounding the Cell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b="1" i="0" lang="en-US" sz="4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Cell Membrane</a:t>
            </a:r>
            <a:endParaRPr/>
          </a:p>
        </p:txBody>
      </p:sp>
      <p:sp>
        <p:nvSpPr>
          <p:cNvPr id="184" name="Google Shape;184;p9"/>
          <p:cNvSpPr txBox="1"/>
          <p:nvPr>
            <p:ph idx="1" type="body"/>
          </p:nvPr>
        </p:nvSpPr>
        <p:spPr>
          <a:xfrm>
            <a:off x="4419600" y="1752600"/>
            <a:ext cx="4419600" cy="35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Outer membrane of cell that controls movement in and out of the cell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Double layer </a:t>
            </a:r>
            <a:endParaRPr/>
          </a:p>
        </p:txBody>
      </p:sp>
      <p:pic>
        <p:nvPicPr>
          <p:cNvPr descr="cellmemb" id="185" name="Google Shape;185;p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3400" y="1920875"/>
            <a:ext cx="3810000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9"/>
          <p:cNvSpPr txBox="1"/>
          <p:nvPr/>
        </p:nvSpPr>
        <p:spPr>
          <a:xfrm>
            <a:off x="228600" y="6248400"/>
            <a:ext cx="6858000" cy="549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1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http://library.thinkquest.org/12413/structures.html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1" sz="12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2003-04-25T02:38:52Z</dcterms:created>
  <dc:creator>Mary Poarch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